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0" r:id="rId2"/>
    <p:sldId id="258" r:id="rId3"/>
    <p:sldId id="283" r:id="rId4"/>
    <p:sldId id="282" r:id="rId5"/>
    <p:sldId id="260" r:id="rId6"/>
    <p:sldId id="271" r:id="rId7"/>
    <p:sldId id="272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61" r:id="rId16"/>
    <p:sldId id="274" r:id="rId17"/>
    <p:sldId id="262" r:id="rId18"/>
    <p:sldId id="292" r:id="rId19"/>
    <p:sldId id="263" r:id="rId20"/>
    <p:sldId id="275" r:id="rId21"/>
    <p:sldId id="264" r:id="rId22"/>
    <p:sldId id="265" r:id="rId23"/>
    <p:sldId id="277" r:id="rId24"/>
    <p:sldId id="276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1" autoAdjust="0"/>
  </p:normalViewPr>
  <p:slideViewPr>
    <p:cSldViewPr>
      <p:cViewPr>
        <p:scale>
          <a:sx n="73" d="100"/>
          <a:sy n="73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C45D1-8D03-4D9C-BBC3-3E5DA5095C62}" type="datetimeFigureOut">
              <a:rPr lang="de-DE" smtClean="0"/>
              <a:t>11.03.2015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83D2B-F255-4151-A4AD-D944F5910B0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482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28ECF-B3C1-4E4F-9865-50F77777ECCD}" type="datetimeFigureOut">
              <a:rPr lang="de-DE" smtClean="0"/>
              <a:t>11.03.2015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52ABC-15D8-4868-B2CB-F64D1FBF37E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41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52ABC-15D8-4868-B2CB-F64D1FBF37E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40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0" y="-27384"/>
            <a:ext cx="8388419" cy="1726713"/>
          </a:xfrm>
          <a:prstGeom prst="rect">
            <a:avLst/>
          </a:prstGeom>
        </p:spPr>
      </p:pic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48232"/>
            <a:ext cx="9144000" cy="1468800"/>
          </a:xfrm>
        </p:spPr>
        <p:txBody>
          <a:bodyPr anchor="b"/>
          <a:lstStyle>
            <a:lvl1pPr marL="0" indent="0" algn="ctr">
              <a:buNone/>
              <a:defRPr lang="en-US" sz="4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Audio Visual Template</a:t>
            </a:r>
            <a:br>
              <a:rPr lang="en-US" dirty="0" smtClean="0"/>
            </a:br>
            <a:r>
              <a:rPr lang="en-US" dirty="0" smtClean="0"/>
              <a:t>prepared by Jano Gebelein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888000"/>
            <a:ext cx="9144000" cy="1053168"/>
          </a:xfrm>
        </p:spPr>
        <p:txBody>
          <a:bodyPr anchor="t"/>
          <a:lstStyle>
            <a:lvl1pPr marL="0" indent="0" algn="ctr">
              <a:buNone/>
              <a:defRPr lang="en-US" sz="2400" b="1" kern="1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your name here</a:t>
            </a:r>
            <a:br>
              <a:rPr lang="en-US" dirty="0" smtClean="0"/>
            </a:br>
            <a:r>
              <a:rPr lang="en-US" dirty="0" smtClean="0"/>
              <a:t>your affiliation here</a:t>
            </a:r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5414400"/>
            <a:ext cx="9144000" cy="460800"/>
          </a:xfrm>
        </p:spPr>
        <p:txBody>
          <a:bodyPr anchor="ctr"/>
          <a:lstStyle>
            <a:lvl1pPr marL="0" indent="0" algn="ctr">
              <a:buNone/>
              <a:defRPr lang="en-US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Logos are allowed on this page only!</a:t>
            </a:r>
          </a:p>
        </p:txBody>
      </p:sp>
    </p:spTree>
    <p:extLst>
      <p:ext uri="{BB962C8B-B14F-4D97-AF65-F5344CB8AC3E}">
        <p14:creationId xmlns:p14="http://schemas.microsoft.com/office/powerpoint/2010/main" val="318662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342900" indent="-342900">
              <a:buFont typeface="Calibri" panose="020F0502020204030204" pitchFamily="34" charset="0"/>
              <a:buChar char="•"/>
              <a:defRPr sz="2800" b="1" u="none">
                <a:latin typeface="+mn-lt"/>
              </a:defRPr>
            </a:lvl1pPr>
            <a:lvl2pPr marL="742950" indent="-285750">
              <a:buFont typeface="Calibri" panose="020F0502020204030204" pitchFamily="34" charset="0"/>
              <a:buChar char="•"/>
              <a:defRPr sz="2800" b="1" u="none">
                <a:latin typeface="+mn-lt"/>
              </a:defRPr>
            </a:lvl2pPr>
            <a:lvl3pPr marL="1143000" indent="-228600">
              <a:buFont typeface="Calibri" panose="020F0502020204030204" pitchFamily="34" charset="0"/>
              <a:buChar char="•"/>
              <a:defRPr sz="2800" b="1" u="none">
                <a:latin typeface="+mn-lt"/>
              </a:defRPr>
            </a:lvl3pPr>
            <a:lvl4pPr marL="1600200" indent="-228600">
              <a:buFont typeface="Calibri" panose="020F0502020204030204" pitchFamily="34" charset="0"/>
              <a:buChar char="•"/>
              <a:defRPr sz="2800" b="1" u="none">
                <a:latin typeface="+mn-lt"/>
              </a:defRPr>
            </a:lvl4pPr>
            <a:lvl5pPr marL="2057400" indent="-228600">
              <a:buFont typeface="Calibri" panose="020F0502020204030204" pitchFamily="34" charset="0"/>
              <a:buChar char="•"/>
              <a:defRPr sz="2800" b="1" u="none">
                <a:latin typeface="+mn-lt"/>
              </a:defRPr>
            </a:lvl5pPr>
          </a:lstStyle>
          <a:p>
            <a:pPr lvl="0"/>
            <a:r>
              <a:rPr lang="de-DE" dirty="0" smtClean="0"/>
              <a:t>First Level Content</a:t>
            </a:r>
          </a:p>
          <a:p>
            <a:pPr lvl="1"/>
            <a:r>
              <a:rPr lang="de-DE" dirty="0" smtClean="0"/>
              <a:t>Second Level Content</a:t>
            </a:r>
          </a:p>
          <a:p>
            <a:pPr lvl="2"/>
            <a:r>
              <a:rPr lang="de-DE" dirty="0" smtClean="0"/>
              <a:t>Third Level Content</a:t>
            </a:r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Level Content</a:t>
            </a:r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Level Content</a:t>
            </a:r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dirty="0" smtClean="0"/>
              <a:t>Slide Title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18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3516F0D5-7EA4-4FC8-83B0-ED0ED2E37246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Your Name / Affiliation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D1628BF6-67F0-405E-B297-68D77A67C46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DE" dirty="0" smtClean="0"/>
              <a:t>Slide Title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111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58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First Level Content</a:t>
            </a:r>
          </a:p>
          <a:p>
            <a:pPr lvl="1"/>
            <a:r>
              <a:rPr lang="de-DE" dirty="0" smtClean="0"/>
              <a:t>Second Level Content</a:t>
            </a:r>
          </a:p>
          <a:p>
            <a:pPr lvl="2"/>
            <a:r>
              <a:rPr lang="de-DE" dirty="0" smtClean="0"/>
              <a:t>Third Level Content</a:t>
            </a:r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Level Content</a:t>
            </a:r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Level Content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F9A9857D-5474-47F1-A317-12DC75D9CDCA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91680" y="6356350"/>
            <a:ext cx="57606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96336" y="6356350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D1628BF6-67F0-405E-B297-68D77A67C46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45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+mn-lt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1521" y="91952"/>
            <a:ext cx="8640960" cy="7694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de-DE" dirty="0" smtClean="0"/>
              <a:t>Slide Title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16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0" r:id="rId2"/>
    <p:sldLayoutId id="2147483654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 baseline="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•"/>
        <a:defRPr sz="28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•"/>
        <a:defRPr sz="28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Hybrid </a:t>
            </a:r>
            <a:r>
              <a:rPr lang="en-US" dirty="0"/>
              <a:t>Adaptive Clock Management for FPGA Processor Acceleration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err="1" smtClean="0"/>
              <a:t>Alexandru</a:t>
            </a:r>
            <a:r>
              <a:rPr lang="en-US" dirty="0" smtClean="0"/>
              <a:t> Gheolbanoiu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tx1"/>
                </a:solidFill>
              </a:rPr>
              <a:t>Lucian Petrica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/>
              <a:t>, </a:t>
            </a:r>
            <a:r>
              <a:rPr lang="en-US" dirty="0" err="1" smtClean="0"/>
              <a:t>Sorin</a:t>
            </a:r>
            <a:r>
              <a:rPr lang="en-US" dirty="0" smtClean="0"/>
              <a:t> Cotofana</a:t>
            </a:r>
            <a:r>
              <a:rPr lang="en-US" baseline="30000" dirty="0" smtClean="0"/>
              <a:t>2</a:t>
            </a:r>
            <a:r>
              <a:rPr lang="en-US" dirty="0"/>
              <a:t/>
            </a:r>
            <a:br>
              <a:rPr lang="en-US" dirty="0"/>
            </a:br>
            <a:r>
              <a:rPr lang="en-US" baseline="30000" dirty="0" smtClean="0"/>
              <a:t>1</a:t>
            </a:r>
            <a:r>
              <a:rPr lang="en-US" dirty="0" smtClean="0"/>
              <a:t>University POLITEHNICA of Bucharest</a:t>
            </a:r>
          </a:p>
          <a:p>
            <a:pPr lvl="0"/>
            <a:r>
              <a:rPr lang="en-US" baseline="30000" dirty="0" smtClean="0"/>
              <a:t>2</a:t>
            </a:r>
            <a:r>
              <a:rPr lang="en-US" dirty="0" smtClean="0"/>
              <a:t>Technical University of Delft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18469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043658"/>
            <a:ext cx="971550" cy="3257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Instruction-Level Frequency Scaling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15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25" y="2047081"/>
            <a:ext cx="2876550" cy="3257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Instruction-Level Frequency Scaling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2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25" y="2047081"/>
            <a:ext cx="2876550" cy="3257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Instruction-Level Frequency Scaling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5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25" y="2047081"/>
            <a:ext cx="2876550" cy="3257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Instruction-Level Frequency Scaling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987" y="2047081"/>
            <a:ext cx="4010025" cy="3257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Instruction-Level Frequency Scaling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971600" y="3140968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tiling:</a:t>
            </a:r>
          </a:p>
          <a:p>
            <a:r>
              <a:rPr lang="en-US" b="1" dirty="0" smtClean="0"/>
              <a:t>6 clock </a:t>
            </a:r>
          </a:p>
          <a:p>
            <a:r>
              <a:rPr lang="en-US" b="1" dirty="0" smtClean="0"/>
              <a:t>switches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3157087"/>
            <a:ext cx="1252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With tiling:</a:t>
            </a:r>
          </a:p>
          <a:p>
            <a:r>
              <a:rPr lang="en-US" b="1" dirty="0"/>
              <a:t>2</a:t>
            </a:r>
            <a:r>
              <a:rPr lang="en-US" b="1" dirty="0" smtClean="0"/>
              <a:t> clock </a:t>
            </a:r>
          </a:p>
          <a:p>
            <a:r>
              <a:rPr lang="en-US" b="1" dirty="0" smtClean="0"/>
              <a:t>switches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50541" y="5661248"/>
            <a:ext cx="5873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Tiling limited by number of registers and data dependency 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803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de-DE" dirty="0" smtClean="0"/>
              <a:t>Idea: Stretch clock </a:t>
            </a:r>
            <a:r>
              <a:rPr lang="de-DE" dirty="0" smtClean="0"/>
              <a:t>instead of </a:t>
            </a:r>
            <a:r>
              <a:rPr lang="de-DE" dirty="0" smtClean="0"/>
              <a:t>Multiplexing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BUFGCTRL </a:t>
            </a:r>
            <a:r>
              <a:rPr lang="de-DE" dirty="0" smtClean="0"/>
              <a:t>predictable when clocks have same F</a:t>
            </a:r>
          </a:p>
          <a:p>
            <a:pPr lvl="1"/>
            <a:r>
              <a:rPr lang="de-DE" dirty="0" smtClean="0"/>
              <a:t>T</a:t>
            </a:r>
            <a:r>
              <a:rPr lang="de-DE" baseline="-25000" dirty="0" smtClean="0"/>
              <a:t>SW</a:t>
            </a:r>
            <a:r>
              <a:rPr lang="de-DE" dirty="0" smtClean="0"/>
              <a:t> equals phase offset (symmetric for 180)</a:t>
            </a:r>
            <a:endParaRPr lang="de-DE" dirty="0" smtClean="0"/>
          </a:p>
          <a:p>
            <a:pPr lvl="1"/>
            <a:r>
              <a:rPr lang="de-DE" dirty="0" smtClean="0"/>
              <a:t>Continuous switch </a:t>
            </a:r>
            <a:r>
              <a:rPr lang="de-DE" dirty="0" smtClean="0"/>
              <a:t>== </a:t>
            </a:r>
            <a:r>
              <a:rPr lang="de-DE" dirty="0" smtClean="0"/>
              <a:t>continuous stretch</a:t>
            </a:r>
          </a:p>
          <a:p>
            <a:pPr lvl="1"/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Clock Stretching for FPGAs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14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AC75-4461-40AF-8A30-2F9A2AF77D8C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168" y="4005064"/>
            <a:ext cx="5138104" cy="198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0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59632"/>
            <a:ext cx="6002423" cy="400161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Clock Stretching for FPGAs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15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7AC75-4461-40AF-8A30-2F9A2AF77D8C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57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dirty="0" smtClean="0"/>
              <a:t>Advantages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Instant </a:t>
            </a:r>
            <a:r>
              <a:rPr lang="en-US" dirty="0" smtClean="0"/>
              <a:t>T extension (no need for Tiling)</a:t>
            </a:r>
            <a:endParaRPr lang="en-US" dirty="0" smtClean="0"/>
          </a:p>
          <a:p>
            <a:pPr marL="0" indent="0">
              <a:lnSpc>
                <a:spcPct val="80000"/>
              </a:lnSpc>
              <a:buNone/>
            </a:pPr>
            <a:endParaRPr lang="en-US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en-US" dirty="0" smtClean="0"/>
              <a:t>Disadvantages</a:t>
            </a:r>
            <a:endParaRPr lang="en-US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More </a:t>
            </a:r>
            <a:r>
              <a:rPr lang="en-US" dirty="0" smtClean="0"/>
              <a:t>resources</a:t>
            </a:r>
          </a:p>
          <a:p>
            <a:pPr lvl="2">
              <a:lnSpc>
                <a:spcPct val="80000"/>
              </a:lnSpc>
            </a:pPr>
            <a:r>
              <a:rPr lang="en-US" sz="2400" b="0" dirty="0" smtClean="0"/>
              <a:t>MMCM + multiple </a:t>
            </a:r>
            <a:r>
              <a:rPr lang="en-US" sz="2400" b="0" dirty="0" smtClean="0"/>
              <a:t>BUFGCTRLs + LUTs/FFs</a:t>
            </a:r>
            <a:endParaRPr lang="en-US" sz="2400" b="0" dirty="0" smtClean="0"/>
          </a:p>
          <a:p>
            <a:pPr lvl="1">
              <a:lnSpc>
                <a:spcPct val="80000"/>
              </a:lnSpc>
            </a:pPr>
            <a:r>
              <a:rPr lang="en-US" dirty="0" smtClean="0"/>
              <a:t>Lower </a:t>
            </a:r>
            <a:r>
              <a:rPr lang="en-US" dirty="0" err="1" smtClean="0"/>
              <a:t>Fmax</a:t>
            </a:r>
            <a:endParaRPr lang="en-US" dirty="0" smtClean="0"/>
          </a:p>
          <a:p>
            <a:pPr lvl="2">
              <a:lnSpc>
                <a:spcPct val="80000"/>
              </a:lnSpc>
            </a:pPr>
            <a:r>
              <a:rPr lang="en-US" sz="2400" b="0" dirty="0" smtClean="0"/>
              <a:t>Uses fabric logic</a:t>
            </a:r>
            <a:endParaRPr lang="en-GB" sz="2400" b="0" dirty="0"/>
          </a:p>
          <a:p>
            <a:pPr lvl="1">
              <a:lnSpc>
                <a:spcPct val="80000"/>
              </a:lnSpc>
            </a:pPr>
            <a:r>
              <a:rPr lang="en-US" dirty="0"/>
              <a:t>Stretch amount is not continuous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Clock Stretching for FPGAs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16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DFBB-CFC6-44BD-851A-4C8040A22B82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010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38" y="1988840"/>
            <a:ext cx="5175845" cy="2931547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Clock Stretching for FPGAs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17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9DFBB-CFC6-44BD-851A-4C8040A22B82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038608" y="5157192"/>
            <a:ext cx="70307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T</a:t>
            </a:r>
            <a:r>
              <a:rPr lang="en-US" sz="2400" b="1" baseline="-25000" dirty="0" smtClean="0"/>
              <a:t>E </a:t>
            </a:r>
            <a:r>
              <a:rPr lang="en-US" sz="2400" b="1" dirty="0" smtClean="0"/>
              <a:t> is the difference between achievable and desired T</a:t>
            </a:r>
          </a:p>
          <a:p>
            <a:pPr algn="ctr"/>
            <a:r>
              <a:rPr lang="en-US" sz="2400" b="1" dirty="0" smtClean="0"/>
              <a:t>Target: recover T</a:t>
            </a:r>
            <a:r>
              <a:rPr lang="en-US" sz="2400" b="1" baseline="-25000" dirty="0" smtClean="0"/>
              <a:t>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453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Merge clock multiplexer with stretcher</a:t>
            </a:r>
          </a:p>
          <a:p>
            <a:r>
              <a:rPr lang="en-US" dirty="0" smtClean="0"/>
              <a:t>Dynamic decision mux/stretch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Hybrid Adaptive Clock Management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F1A39-C7F1-4AE2-B63B-C9EC27989544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272" y="2345230"/>
            <a:ext cx="634545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</a:t>
            </a:r>
          </a:p>
          <a:p>
            <a:r>
              <a:rPr lang="en-GB" dirty="0" smtClean="0"/>
              <a:t>Motivation</a:t>
            </a:r>
            <a:endParaRPr lang="en-GB" dirty="0" smtClean="0"/>
          </a:p>
          <a:p>
            <a:r>
              <a:rPr lang="en-GB" dirty="0" smtClean="0"/>
              <a:t>Instruction-Level Frequency Scaling</a:t>
            </a:r>
          </a:p>
          <a:p>
            <a:r>
              <a:rPr lang="en-GB" dirty="0" smtClean="0"/>
              <a:t>Clock Stretching in </a:t>
            </a:r>
            <a:r>
              <a:rPr lang="en-GB" dirty="0" smtClean="0"/>
              <a:t>FPGA</a:t>
            </a:r>
          </a:p>
          <a:p>
            <a:r>
              <a:rPr lang="en-GB" dirty="0" smtClean="0"/>
              <a:t>Hybrid </a:t>
            </a:r>
            <a:r>
              <a:rPr lang="en-GB" dirty="0" smtClean="0"/>
              <a:t>Adaptive Clock Management</a:t>
            </a:r>
          </a:p>
          <a:p>
            <a:r>
              <a:rPr lang="en-GB" dirty="0" smtClean="0"/>
              <a:t>Evaluation</a:t>
            </a:r>
          </a:p>
          <a:p>
            <a:r>
              <a:rPr lang="en-GB" dirty="0" smtClean="0"/>
              <a:t>Conclusion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0B649-E0E5-4F0F-996B-8E16E88238F3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8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Merge clock multiplexer with stretcher</a:t>
            </a:r>
          </a:p>
          <a:p>
            <a:r>
              <a:rPr lang="en-US" dirty="0" smtClean="0"/>
              <a:t>Dynamic decision mux/stretch</a:t>
            </a:r>
          </a:p>
          <a:p>
            <a:pPr lvl="1"/>
            <a:r>
              <a:rPr lang="en-US" dirty="0" smtClean="0"/>
              <a:t>Monitor instruction stream</a:t>
            </a:r>
          </a:p>
          <a:p>
            <a:pPr lvl="1"/>
            <a:r>
              <a:rPr lang="en-US" dirty="0" smtClean="0"/>
              <a:t>Estimate execution time for last N instructions</a:t>
            </a:r>
          </a:p>
          <a:p>
            <a:pPr lvl="2"/>
            <a:r>
              <a:rPr lang="en-US" sz="2400" b="0" dirty="0" smtClean="0"/>
              <a:t>By </a:t>
            </a:r>
            <a:r>
              <a:rPr lang="en-US" sz="2400" b="0" dirty="0" err="1" smtClean="0"/>
              <a:t>Muxing</a:t>
            </a:r>
            <a:endParaRPr lang="en-US" sz="2400" b="0" dirty="0" smtClean="0"/>
          </a:p>
          <a:p>
            <a:pPr lvl="2"/>
            <a:r>
              <a:rPr lang="en-US" sz="2400" b="0" dirty="0" smtClean="0"/>
              <a:t>By Stretching</a:t>
            </a:r>
          </a:p>
          <a:p>
            <a:pPr lvl="1"/>
            <a:r>
              <a:rPr lang="en-US" dirty="0" smtClean="0"/>
              <a:t>Assume predictable instruction stream</a:t>
            </a:r>
          </a:p>
          <a:p>
            <a:pPr lvl="2"/>
            <a:r>
              <a:rPr lang="en-US" sz="2400" b="0" dirty="0" smtClean="0"/>
              <a:t>Deep buffer or</a:t>
            </a:r>
          </a:p>
          <a:p>
            <a:pPr lvl="2"/>
            <a:r>
              <a:rPr lang="en-US" sz="2400" b="0" dirty="0" smtClean="0"/>
              <a:t>Simple, data-intensive work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Hybrid Adaptive Clock Management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F1A39-C7F1-4AE2-B63B-C9EC27989544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037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032448"/>
          </a:xfrm>
        </p:spPr>
        <p:txBody>
          <a:bodyPr>
            <a:normAutofit/>
          </a:bodyPr>
          <a:lstStyle/>
          <a:p>
            <a:r>
              <a:rPr lang="en-GB" dirty="0" smtClean="0"/>
              <a:t>Implemented HACM in VHDL, targeting </a:t>
            </a:r>
            <a:r>
              <a:rPr lang="en-GB" dirty="0" err="1" smtClean="0"/>
              <a:t>Zynq</a:t>
            </a:r>
            <a:r>
              <a:rPr lang="en-GB" dirty="0" smtClean="0"/>
              <a:t> 7020</a:t>
            </a:r>
          </a:p>
          <a:p>
            <a:r>
              <a:rPr lang="en-GB" dirty="0" smtClean="0"/>
              <a:t>Slow instruction is multiplication (</a:t>
            </a:r>
            <a:r>
              <a:rPr lang="en-GB" dirty="0" smtClean="0"/>
              <a:t>8.5ns to 6.1ns)</a:t>
            </a:r>
            <a:endParaRPr lang="en-GB" dirty="0" smtClean="0"/>
          </a:p>
          <a:p>
            <a:r>
              <a:rPr lang="en-GB" dirty="0" smtClean="0"/>
              <a:t>Measures mux switch time in simulation</a:t>
            </a:r>
          </a:p>
          <a:p>
            <a:r>
              <a:rPr lang="en-GB" dirty="0" smtClean="0"/>
              <a:t>Performed post P&amp;R simulations</a:t>
            </a:r>
          </a:p>
          <a:p>
            <a:pPr lvl="1"/>
            <a:r>
              <a:rPr lang="en-GB" sz="2400" b="0" dirty="0" smtClean="0"/>
              <a:t>Clock switch time estimation</a:t>
            </a:r>
          </a:p>
          <a:p>
            <a:pPr lvl="1"/>
            <a:r>
              <a:rPr lang="en-GB" sz="2400" b="0" dirty="0" smtClean="0"/>
              <a:t>SSD (~25% multiply)</a:t>
            </a:r>
          </a:p>
          <a:p>
            <a:pPr lvl="1"/>
            <a:r>
              <a:rPr lang="en-GB" sz="2400" b="0" dirty="0" smtClean="0"/>
              <a:t>ANN </a:t>
            </a:r>
            <a:r>
              <a:rPr lang="en-GB" sz="2400" b="0" dirty="0" smtClean="0"/>
              <a:t>(mostly dot product, multiply-reduce)</a:t>
            </a:r>
          </a:p>
          <a:p>
            <a:pPr lvl="1"/>
            <a:r>
              <a:rPr lang="en-GB" sz="2400" b="0" dirty="0" smtClean="0"/>
              <a:t>FIR (~10% multiply)</a:t>
            </a:r>
            <a:endParaRPr lang="en-GB" sz="2400" b="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20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68FC-13B4-462F-943D-D7FB0F216095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13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C</a:t>
            </a:r>
            <a:r>
              <a:rPr lang="en-GB" dirty="0" smtClean="0"/>
              <a:t>haracterize BUFGCTRL </a:t>
            </a:r>
            <a:r>
              <a:rPr lang="en-GB" dirty="0" smtClean="0"/>
              <a:t>switch time (for use in HACM)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D9FC-F5DF-4831-B9D2-2E4915FAA78A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081" y="2060848"/>
            <a:ext cx="57246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1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944216"/>
          </a:xfrm>
        </p:spPr>
        <p:txBody>
          <a:bodyPr/>
          <a:lstStyle/>
          <a:p>
            <a:r>
              <a:rPr lang="en-US" dirty="0" smtClean="0"/>
              <a:t>Instruction buffer 100-deep</a:t>
            </a:r>
          </a:p>
          <a:p>
            <a:pPr lvl="1"/>
            <a:r>
              <a:rPr lang="en-US" sz="2400" b="0" dirty="0" smtClean="0"/>
              <a:t>Small buffer vulnerable to decision “ripple”</a:t>
            </a:r>
          </a:p>
          <a:p>
            <a:pPr lvl="1"/>
            <a:r>
              <a:rPr lang="en-US" sz="2400" b="0" dirty="0" smtClean="0"/>
              <a:t>Larger buffers slow to react</a:t>
            </a:r>
          </a:p>
          <a:p>
            <a:r>
              <a:rPr lang="en-US" dirty="0" err="1" smtClean="0"/>
              <a:t>U</a:t>
            </a:r>
            <a:r>
              <a:rPr lang="en-US" dirty="0" err="1" smtClean="0"/>
              <a:t>ntiled</a:t>
            </a:r>
            <a:r>
              <a:rPr lang="en-US" dirty="0" smtClean="0"/>
              <a:t> benchmarks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221528"/>
              </p:ext>
            </p:extLst>
          </p:nvPr>
        </p:nvGraphicFramePr>
        <p:xfrm>
          <a:off x="1403648" y="364502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1152128"/>
                <a:gridCol w="1224136"/>
                <a:gridCol w="11994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Algorithm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Clock Multiplexing [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Hybrid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ms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Speedup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8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9D9FC-F5DF-4831-B9D2-2E4915FAA78A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6605584" cy="3968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72960" y="1321604"/>
            <a:ext cx="3202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Tiled SSD Evaluation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475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block of HACM requires 3 multipliers</a:t>
            </a:r>
          </a:p>
          <a:p>
            <a:r>
              <a:rPr lang="en-US" dirty="0" smtClean="0"/>
              <a:t>CS/HACM slow compared to CM</a:t>
            </a:r>
          </a:p>
          <a:p>
            <a:r>
              <a:rPr lang="en-US" dirty="0" smtClean="0"/>
              <a:t>Power dissipation accuracy uncertain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24</a:t>
            </a:fld>
            <a:endParaRPr lang="de-D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273260"/>
              </p:ext>
            </p:extLst>
          </p:nvPr>
        </p:nvGraphicFramePr>
        <p:xfrm>
          <a:off x="1524000" y="3212976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ACM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Hybrid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DSP48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BUFGCTRL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FMAX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 [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2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4032448"/>
          </a:xfrm>
        </p:spPr>
        <p:txBody>
          <a:bodyPr/>
          <a:lstStyle/>
          <a:p>
            <a:r>
              <a:rPr lang="en-US" dirty="0" smtClean="0"/>
              <a:t>Instructions </a:t>
            </a:r>
            <a:r>
              <a:rPr lang="en-US" dirty="0" smtClean="0"/>
              <a:t>suffer congestion differently in FPGAs</a:t>
            </a:r>
          </a:p>
          <a:p>
            <a:r>
              <a:rPr lang="en-US" dirty="0" smtClean="0"/>
              <a:t>Overall impact reduced through instruction-level frequency scaling</a:t>
            </a:r>
          </a:p>
          <a:p>
            <a:r>
              <a:rPr lang="en-US" dirty="0" smtClean="0"/>
              <a:t>Clock multiplexing is simple but has long switch time</a:t>
            </a:r>
          </a:p>
          <a:p>
            <a:r>
              <a:rPr lang="en-US" dirty="0" smtClean="0"/>
              <a:t>Clock stretching is an alternative, cannot provide accurate frequency synthesis</a:t>
            </a:r>
          </a:p>
          <a:p>
            <a:r>
              <a:rPr lang="en-US" dirty="0" smtClean="0"/>
              <a:t>Hybrid clock management best of both worlds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9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Applying concepts to other soft </a:t>
            </a:r>
            <a:r>
              <a:rPr lang="en-US" dirty="0" smtClean="0"/>
              <a:t>processors</a:t>
            </a:r>
            <a:endParaRPr lang="en-US" dirty="0" smtClean="0"/>
          </a:p>
          <a:p>
            <a:r>
              <a:rPr lang="en-US" dirty="0" smtClean="0"/>
              <a:t>Does it work on other FPGA architectures (Altera)</a:t>
            </a:r>
          </a:p>
          <a:p>
            <a:r>
              <a:rPr lang="en-US" dirty="0" smtClean="0"/>
              <a:t>Power dissipation</a:t>
            </a:r>
          </a:p>
          <a:p>
            <a:r>
              <a:rPr lang="en-US" dirty="0" smtClean="0"/>
              <a:t>Larger, more varied </a:t>
            </a:r>
            <a:r>
              <a:rPr lang="en-US" dirty="0" smtClean="0"/>
              <a:t>benchmarks</a:t>
            </a:r>
          </a:p>
          <a:p>
            <a:r>
              <a:rPr lang="en-US" dirty="0" smtClean="0"/>
              <a:t>Better synthesis tool support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59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Thank You</a:t>
            </a:r>
          </a:p>
          <a:p>
            <a:pPr marL="0" indent="0" algn="ctr">
              <a:buNone/>
            </a:pPr>
            <a:r>
              <a:rPr lang="en-US" sz="4000" dirty="0" smtClean="0"/>
              <a:t>Q&amp;A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Lucian Petrica / University POLITEHNICA of Bucharest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7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9248" y="1196753"/>
            <a:ext cx="2530624" cy="5040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Soft Processors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95E9-BC0F-41B9-8226-3DC75B818C2B}" type="datetime5">
              <a:rPr lang="en-US" smtClean="0"/>
              <a:t>11-Mar-15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Your Name / Affiliation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5364088" y="1196752"/>
            <a:ext cx="2952328" cy="50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Parallel Processors</a:t>
            </a:r>
            <a:endParaRPr lang="en-US" dirty="0"/>
          </a:p>
        </p:txBody>
      </p:sp>
      <p:pic>
        <p:nvPicPr>
          <p:cNvPr id="1026" name="Picture 2" descr="http://www.gadgetfactory.net/wp-content/uploads/2013/09/microblaz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21431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www-ug.eecg.toronto.edu/msl/images/logo_nios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032" y="2690956"/>
            <a:ext cx="143827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ww.geeks3d.com/public/jegx/200910/nvidia-gt300-die-logic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285" y="1825956"/>
            <a:ext cx="1885934" cy="160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1"/>
          <p:cNvSpPr txBox="1">
            <a:spLocks/>
          </p:cNvSpPr>
          <p:nvPr/>
        </p:nvSpPr>
        <p:spPr>
          <a:xfrm>
            <a:off x="2330251" y="3856129"/>
            <a:ext cx="4841651" cy="50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dirty="0" smtClean="0"/>
              <a:t>OPINCAA Soft Vector Processor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478238"/>
            <a:ext cx="382905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4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53344" y="1196753"/>
            <a:ext cx="6275040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OPINCAA designed for</a:t>
            </a:r>
            <a:endParaRPr lang="en-GB" dirty="0" smtClean="0">
              <a:solidFill>
                <a:schemeClr val="accent2"/>
              </a:solidFill>
            </a:endParaRPr>
          </a:p>
          <a:p>
            <a:pPr lvl="1"/>
            <a:r>
              <a:rPr lang="de-DE" dirty="0" smtClean="0"/>
              <a:t>scalability (10s – 100s of PEs)</a:t>
            </a:r>
          </a:p>
          <a:p>
            <a:pPr lvl="1"/>
            <a:r>
              <a:rPr lang="de-DE" dirty="0" smtClean="0"/>
              <a:t>portability (FPGA-agnostic)</a:t>
            </a:r>
            <a:endParaRPr lang="de-DE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Background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3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7BDF-88B5-4447-A164-88D4CF4B16E9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2050" name="Picture 2" descr="http://www.cmc.ca/~/media/WhatWeOffer/DevelopmentSystems/FPGABased/ML6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31623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architechboards-zedboard.readthedocs.org/en/latest/_images/bo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579"/>
            <a:ext cx="2547047" cy="23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5517232"/>
            <a:ext cx="1771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Virtex</a:t>
            </a:r>
            <a:r>
              <a:rPr lang="en-US" b="1" dirty="0" smtClean="0"/>
              <a:t> 6 (ML605)</a:t>
            </a:r>
          </a:p>
          <a:p>
            <a:pPr algn="ctr"/>
            <a:r>
              <a:rPr lang="en-US" b="1" dirty="0" smtClean="0"/>
              <a:t>350 PEs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607902" y="5517231"/>
            <a:ext cx="1753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Zynq</a:t>
            </a:r>
            <a:r>
              <a:rPr lang="en-US" b="1" dirty="0" smtClean="0"/>
              <a:t> (</a:t>
            </a:r>
            <a:r>
              <a:rPr lang="en-US" b="1" dirty="0" err="1" smtClean="0"/>
              <a:t>Zedboard</a:t>
            </a:r>
            <a:r>
              <a:rPr lang="en-US" b="1" dirty="0" smtClean="0"/>
              <a:t>)</a:t>
            </a:r>
          </a:p>
          <a:p>
            <a:pPr algn="ctr"/>
            <a:r>
              <a:rPr lang="en-US" b="1" dirty="0" smtClean="0"/>
              <a:t>200 PEs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1109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074440" y="1772816"/>
            <a:ext cx="699512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Not </a:t>
            </a:r>
            <a:r>
              <a:rPr lang="en-GB" dirty="0" smtClean="0"/>
              <a:t>all instructions are created equal on FPGA</a:t>
            </a:r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marL="0" indent="0" algn="ctr">
              <a:buNone/>
            </a:pPr>
            <a:endParaRPr lang="en-GB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31C02-E301-4967-923A-DA571A14E7DE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2400597"/>
            <a:ext cx="739457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Inhaltsplatzhalter 1"/>
          <p:cNvSpPr txBox="1">
            <a:spLocks/>
          </p:cNvSpPr>
          <p:nvPr/>
        </p:nvSpPr>
        <p:spPr>
          <a:xfrm>
            <a:off x="971600" y="5013176"/>
            <a:ext cx="7275335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•"/>
              <a:defRPr sz="2800" b="1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alibri" panose="020F0502020204030204" pitchFamily="34" charset="0"/>
              <a:buNone/>
            </a:pPr>
            <a:r>
              <a:rPr lang="en-GB" dirty="0" smtClean="0"/>
              <a:t>Performance degrades differently under congestion and resource constrains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marL="0" indent="0" algn="ctr">
              <a:buFont typeface="Calibri" panose="020F0502020204030204" pitchFamily="34" charset="0"/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1368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>
              <a:latin typeface="+mn-lt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t>5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7BDF-88B5-4447-A164-88D4CF4B16E9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6"/>
            <a:ext cx="5256584" cy="5256584"/>
          </a:xfrm>
        </p:spPr>
      </p:pic>
      <p:sp>
        <p:nvSpPr>
          <p:cNvPr id="2" name="TextBox 1"/>
          <p:cNvSpPr txBox="1"/>
          <p:nvPr/>
        </p:nvSpPr>
        <p:spPr>
          <a:xfrm>
            <a:off x="6084939" y="1988840"/>
            <a:ext cx="25922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Multiplication vulnerable and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Tools Optimize for Path </a:t>
            </a:r>
            <a:r>
              <a:rPr lang="en-US" b="1" dirty="0" smtClean="0"/>
              <a:t>Balancing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Net </a:t>
            </a:r>
            <a:r>
              <a:rPr lang="en-US" b="1" dirty="0" smtClean="0">
                <a:solidFill>
                  <a:srgbClr val="FF0000"/>
                </a:solidFill>
              </a:rPr>
              <a:t>Result - </a:t>
            </a:r>
            <a:r>
              <a:rPr lang="en-US" b="1" dirty="0">
                <a:solidFill>
                  <a:srgbClr val="FF0000"/>
                </a:solidFill>
              </a:rPr>
              <a:t>Long routes or deep paths in single instruction result </a:t>
            </a:r>
            <a:r>
              <a:rPr lang="en-US" b="1" dirty="0" smtClean="0">
                <a:solidFill>
                  <a:srgbClr val="FF0000"/>
                </a:solidFill>
              </a:rPr>
              <a:t>in entire </a:t>
            </a:r>
            <a:r>
              <a:rPr lang="en-US" b="1" dirty="0">
                <a:solidFill>
                  <a:srgbClr val="FF0000"/>
                </a:solidFill>
              </a:rPr>
              <a:t>processor slow-down </a:t>
            </a:r>
          </a:p>
        </p:txBody>
      </p:sp>
    </p:spTree>
    <p:extLst>
      <p:ext uri="{BB962C8B-B14F-4D97-AF65-F5344CB8AC3E}">
        <p14:creationId xmlns:p14="http://schemas.microsoft.com/office/powerpoint/2010/main" val="34933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592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VASILE: Vector </a:t>
            </a:r>
            <a:r>
              <a:rPr lang="en-GB" dirty="0" smtClean="0"/>
              <a:t>Architecture </a:t>
            </a:r>
            <a:r>
              <a:rPr lang="en-GB" dirty="0" smtClean="0"/>
              <a:t>for </a:t>
            </a:r>
            <a:r>
              <a:rPr lang="en-GB" dirty="0" smtClean="0"/>
              <a:t> </a:t>
            </a:r>
            <a:r>
              <a:rPr lang="en-GB" dirty="0"/>
              <a:t>f</a:t>
            </a:r>
            <a:r>
              <a:rPr lang="en-GB" dirty="0" smtClean="0"/>
              <a:t>requency Scaling </a:t>
            </a:r>
            <a:r>
              <a:rPr lang="en-GB" dirty="0" smtClean="0"/>
              <a:t>at the Instruction </a:t>
            </a:r>
            <a:r>
              <a:rPr lang="en-GB" dirty="0" err="1" smtClean="0"/>
              <a:t>LEvel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Instructions </a:t>
            </a:r>
            <a:r>
              <a:rPr lang="en-GB" dirty="0" smtClean="0"/>
              <a:t>have </a:t>
            </a:r>
            <a:r>
              <a:rPr lang="en-GB" dirty="0" smtClean="0"/>
              <a:t>individual </a:t>
            </a:r>
            <a:r>
              <a:rPr lang="en-GB" dirty="0" err="1" smtClean="0"/>
              <a:t>Fmax</a:t>
            </a:r>
            <a:r>
              <a:rPr lang="en-GB" dirty="0" smtClean="0"/>
              <a:t> targets</a:t>
            </a:r>
            <a:endParaRPr lang="en-GB" dirty="0" smtClean="0"/>
          </a:p>
          <a:p>
            <a:pPr lvl="1"/>
            <a:r>
              <a:rPr lang="en-US" dirty="0" smtClean="0"/>
              <a:t>Clock </a:t>
            </a:r>
            <a:r>
              <a:rPr lang="en-US" dirty="0" smtClean="0"/>
              <a:t>multiplexing (Xilinx </a:t>
            </a:r>
            <a:r>
              <a:rPr lang="en-US" dirty="0" smtClean="0"/>
              <a:t>BUFGCTRL)</a:t>
            </a: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Instruction-Level Frequency Scaling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31C02-E301-4967-923A-DA571A14E7DE}" type="datetime5">
              <a:rPr lang="en-US" smtClean="0"/>
              <a:t>11-Mar-15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662" y="3905119"/>
            <a:ext cx="6084676" cy="232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71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VASILE: Vector architecture for </a:t>
            </a:r>
            <a:r>
              <a:rPr lang="en-GB" dirty="0" smtClean="0"/>
              <a:t> Frequency Scaling </a:t>
            </a:r>
            <a:r>
              <a:rPr lang="en-GB" dirty="0" smtClean="0"/>
              <a:t>at the Instruction Level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Instructions </a:t>
            </a:r>
            <a:r>
              <a:rPr lang="en-GB" dirty="0" smtClean="0"/>
              <a:t>have </a:t>
            </a:r>
            <a:r>
              <a:rPr lang="en-GB" dirty="0" smtClean="0"/>
              <a:t>individual </a:t>
            </a:r>
            <a:r>
              <a:rPr lang="en-GB" dirty="0" err="1" smtClean="0"/>
              <a:t>Fmax</a:t>
            </a:r>
            <a:r>
              <a:rPr lang="en-GB" dirty="0" smtClean="0"/>
              <a:t> targets</a:t>
            </a:r>
          </a:p>
          <a:p>
            <a:pPr lvl="2"/>
            <a:r>
              <a:rPr lang="en-GB" sz="2600" b="0" dirty="0" smtClean="0"/>
              <a:t>Baseline 125 MHz</a:t>
            </a:r>
          </a:p>
          <a:p>
            <a:pPr lvl="2"/>
            <a:r>
              <a:rPr lang="en-GB" sz="2600" b="0" dirty="0" smtClean="0"/>
              <a:t>Multiplication tops at 117 MHz</a:t>
            </a:r>
          </a:p>
          <a:p>
            <a:pPr lvl="2"/>
            <a:r>
              <a:rPr lang="en-GB" sz="2600" b="0" dirty="0" smtClean="0"/>
              <a:t>All other instructions </a:t>
            </a:r>
            <a:r>
              <a:rPr lang="en-GB" sz="2600" b="0" dirty="0"/>
              <a:t>capable of 167 </a:t>
            </a:r>
            <a:r>
              <a:rPr lang="en-GB" sz="2600" b="0" dirty="0" smtClean="0"/>
              <a:t>MHz</a:t>
            </a:r>
            <a:endParaRPr lang="en-GB" sz="2600" b="0" dirty="0" smtClean="0"/>
          </a:p>
          <a:p>
            <a:pPr lvl="1"/>
            <a:r>
              <a:rPr lang="en-US" dirty="0" smtClean="0"/>
              <a:t>Clock </a:t>
            </a:r>
            <a:r>
              <a:rPr lang="en-US" dirty="0" smtClean="0"/>
              <a:t>multiplexing (Xilinx </a:t>
            </a:r>
            <a:r>
              <a:rPr lang="en-US" dirty="0" smtClean="0"/>
              <a:t>BUFGCTRL)</a:t>
            </a:r>
          </a:p>
          <a:p>
            <a:pPr lvl="2"/>
            <a:r>
              <a:rPr lang="en-US" sz="2400" b="0" dirty="0"/>
              <a:t>Large multiplexing penalty </a:t>
            </a:r>
            <a:r>
              <a:rPr lang="en-US" sz="2400" b="0" dirty="0" smtClean="0"/>
              <a:t>(up to 3x period</a:t>
            </a:r>
            <a:r>
              <a:rPr lang="en-US" sz="2400" b="0" dirty="0"/>
              <a:t>)</a:t>
            </a:r>
          </a:p>
          <a:p>
            <a:pPr lvl="2"/>
            <a:r>
              <a:rPr lang="en-US" sz="2400" b="0" dirty="0" smtClean="0"/>
              <a:t>Work-around </a:t>
            </a:r>
            <a:r>
              <a:rPr lang="en-US" sz="2400" b="0" dirty="0"/>
              <a:t>by </a:t>
            </a:r>
            <a:r>
              <a:rPr lang="en-US" sz="2400" b="0" dirty="0" smtClean="0"/>
              <a:t>loop tiling</a:t>
            </a:r>
            <a:endParaRPr lang="en-US" sz="2400" b="0" dirty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Instruction-Level Frequency Scaling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31C02-E301-4967-923A-DA571A14E7DE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55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060848"/>
            <a:ext cx="971550" cy="97155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Instruction-Level Frequency Scaling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Lucian Petrica / University POLITEHNICA of Bucharest</a:t>
            </a:r>
            <a:endParaRPr lang="de-DE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28BF6-67F0-405E-B297-68D77A67C46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31C02-E301-4967-923A-DA571A14E7DE}" type="datetime5">
              <a:rPr lang="en-US" smtClean="0"/>
              <a:t>11-Mar-15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074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DATE Conference Template">
      <a:dk1>
        <a:srgbClr val="000000"/>
      </a:dk1>
      <a:lt1>
        <a:sysClr val="window" lastClr="FFFFFF"/>
      </a:lt1>
      <a:dk2>
        <a:srgbClr val="00456E"/>
      </a:dk2>
      <a:lt2>
        <a:srgbClr val="D8D8D8"/>
      </a:lt2>
      <a:accent1>
        <a:srgbClr val="377ED5"/>
      </a:accent1>
      <a:accent2>
        <a:srgbClr val="D83A36"/>
      </a:accent2>
      <a:accent3>
        <a:srgbClr val="A5DB39"/>
      </a:accent3>
      <a:accent4>
        <a:srgbClr val="7E4CBA"/>
      </a:accent4>
      <a:accent5>
        <a:srgbClr val="FFED00"/>
      </a:accent5>
      <a:accent6>
        <a:srgbClr val="FF963F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823</Words>
  <Application>Microsoft Office PowerPoint</Application>
  <PresentationFormat>On-screen Show (4:3)</PresentationFormat>
  <Paragraphs>276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Larissa</vt:lpstr>
      <vt:lpstr>PowerPoint Presentation</vt:lpstr>
      <vt:lpstr>Outline</vt:lpstr>
      <vt:lpstr>Background</vt:lpstr>
      <vt:lpstr>Background</vt:lpstr>
      <vt:lpstr>Motivation</vt:lpstr>
      <vt:lpstr>Motivation</vt:lpstr>
      <vt:lpstr>Instruction-Level Frequency Scaling</vt:lpstr>
      <vt:lpstr>Instruction-Level Frequency Scaling</vt:lpstr>
      <vt:lpstr>Instruction-Level Frequency Scaling</vt:lpstr>
      <vt:lpstr>Instruction-Level Frequency Scaling</vt:lpstr>
      <vt:lpstr>Instruction-Level Frequency Scaling</vt:lpstr>
      <vt:lpstr>Instruction-Level Frequency Scaling</vt:lpstr>
      <vt:lpstr>Instruction-Level Frequency Scaling</vt:lpstr>
      <vt:lpstr>Instruction-Level Frequency Scaling</vt:lpstr>
      <vt:lpstr>Clock Stretching for FPGAs</vt:lpstr>
      <vt:lpstr>Clock Stretching for FPGAs</vt:lpstr>
      <vt:lpstr>Clock Stretching for FPGAs</vt:lpstr>
      <vt:lpstr>Clock Stretching for FPGAs</vt:lpstr>
      <vt:lpstr>Hybrid Adaptive Clock Management</vt:lpstr>
      <vt:lpstr>Hybrid Adaptive Clock Management</vt:lpstr>
      <vt:lpstr>Evaluation</vt:lpstr>
      <vt:lpstr>Evaluation</vt:lpstr>
      <vt:lpstr>Evaluation</vt:lpstr>
      <vt:lpstr>Evaluation</vt:lpstr>
      <vt:lpstr>Evaluation</vt:lpstr>
      <vt:lpstr>Conclusion</vt:lpstr>
      <vt:lpstr>Open Questions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 Conference Template</dc:title>
  <dc:creator>Jano Gebelein</dc:creator>
  <cp:lastModifiedBy>Lucian</cp:lastModifiedBy>
  <cp:revision>174</cp:revision>
  <dcterms:created xsi:type="dcterms:W3CDTF">2012-02-16T16:17:30Z</dcterms:created>
  <dcterms:modified xsi:type="dcterms:W3CDTF">2015-03-11T15:16:11Z</dcterms:modified>
</cp:coreProperties>
</file>