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067" autoAdjust="0"/>
  </p:normalViewPr>
  <p:slideViewPr>
    <p:cSldViewPr>
      <p:cViewPr varScale="1">
        <p:scale>
          <a:sx n="54" d="100"/>
          <a:sy n="54" d="100"/>
        </p:scale>
        <p:origin x="-183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6AD356-C4B5-4382-B479-F78A09467AA7}" type="datetimeFigureOut">
              <a:rPr lang="en-US" smtClean="0"/>
              <a:t>6/19/2013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90C64D-67F6-4F8E-A1E0-8B26EA88A518}" type="slidenum">
              <a:rPr lang="en-US" smtClean="0"/>
              <a:t>‹#›</a:t>
            </a:fld>
            <a:endParaRPr lang="en-US"/>
          </a:p>
        </p:txBody>
      </p:sp>
    </p:spTree>
    <p:extLst>
      <p:ext uri="{BB962C8B-B14F-4D97-AF65-F5344CB8AC3E}">
        <p14:creationId xmlns:p14="http://schemas.microsoft.com/office/powerpoint/2010/main" val="140122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90C64D-67F6-4F8E-A1E0-8B26EA88A518}" type="slidenum">
              <a:rPr lang="en-US" smtClean="0"/>
              <a:t>1</a:t>
            </a:fld>
            <a:endParaRPr lang="en-US"/>
          </a:p>
        </p:txBody>
      </p:sp>
    </p:spTree>
    <p:extLst>
      <p:ext uri="{BB962C8B-B14F-4D97-AF65-F5344CB8AC3E}">
        <p14:creationId xmlns:p14="http://schemas.microsoft.com/office/powerpoint/2010/main" val="3959254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Baseline frequency is computed by setting all IU</a:t>
            </a:r>
            <a:r>
              <a:rPr lang="en-US" baseline="0" dirty="0" smtClean="0"/>
              <a:t> constraints to the same value, and running an FPGA build to verify the highest attainable speed (therefore it is the highest attainable system frequency without IU differentiation)</a:t>
            </a:r>
            <a:endParaRPr lang="en-US" dirty="0"/>
          </a:p>
        </p:txBody>
      </p:sp>
      <p:sp>
        <p:nvSpPr>
          <p:cNvPr id="4" name="Slide Number Placeholder 3"/>
          <p:cNvSpPr>
            <a:spLocks noGrp="1"/>
          </p:cNvSpPr>
          <p:nvPr>
            <p:ph type="sldNum" sz="quarter" idx="10"/>
          </p:nvPr>
        </p:nvSpPr>
        <p:spPr/>
        <p:txBody>
          <a:bodyPr/>
          <a:lstStyle/>
          <a:p>
            <a:fld id="{5390C64D-67F6-4F8E-A1E0-8B26EA88A518}" type="slidenum">
              <a:rPr lang="en-US" smtClean="0"/>
              <a:t>12</a:t>
            </a:fld>
            <a:endParaRPr lang="en-US"/>
          </a:p>
        </p:txBody>
      </p:sp>
    </p:spTree>
    <p:extLst>
      <p:ext uri="{BB962C8B-B14F-4D97-AF65-F5344CB8AC3E}">
        <p14:creationId xmlns:p14="http://schemas.microsoft.com/office/powerpoint/2010/main" val="3792035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BUFGMUX switches between two clock sources in</a:t>
            </a:r>
            <a:r>
              <a:rPr lang="en-US" baseline="0" dirty="0" smtClean="0"/>
              <a:t> a time which is at most 3 clock periods of the slower clock</a:t>
            </a:r>
          </a:p>
          <a:p>
            <a:pPr marL="171450" indent="-171450">
              <a:buFont typeface="Arial" pitchFamily="34" charset="0"/>
              <a:buChar char="•"/>
            </a:pPr>
            <a:r>
              <a:rPr lang="en-US" baseline="0" dirty="0" smtClean="0"/>
              <a:t>Because of the clock switch time and maximum frequencies, we selected only two classes: multiplication and non-multiplication instructions</a:t>
            </a:r>
          </a:p>
          <a:p>
            <a:pPr marL="171450" indent="-171450">
              <a:buFont typeface="Arial" pitchFamily="34" charset="0"/>
              <a:buChar char="•"/>
            </a:pPr>
            <a:r>
              <a:rPr lang="en-US" baseline="0" dirty="0" smtClean="0"/>
              <a:t>SAD does not need tiling because it has no multiplications</a:t>
            </a:r>
          </a:p>
          <a:p>
            <a:pPr marL="171450" indent="-171450">
              <a:buFont typeface="Arial" pitchFamily="34" charset="0"/>
              <a:buChar char="•"/>
            </a:pPr>
            <a:r>
              <a:rPr lang="en-US" baseline="0" dirty="0" smtClean="0"/>
              <a:t>Speedup is calculated versus the baseline frequency implementation</a:t>
            </a:r>
          </a:p>
          <a:p>
            <a:pPr marL="171450" indent="-171450">
              <a:buFont typeface="Arial" pitchFamily="34" charset="0"/>
              <a:buChar char="•"/>
            </a:pPr>
            <a:r>
              <a:rPr lang="en-US" baseline="0" dirty="0" smtClean="0"/>
              <a:t>The large number of clock switches for convolution means we have slow-down instead of speed-up</a:t>
            </a:r>
          </a:p>
        </p:txBody>
      </p:sp>
      <p:sp>
        <p:nvSpPr>
          <p:cNvPr id="4" name="Slide Number Placeholder 3"/>
          <p:cNvSpPr>
            <a:spLocks noGrp="1"/>
          </p:cNvSpPr>
          <p:nvPr>
            <p:ph type="sldNum" sz="quarter" idx="10"/>
          </p:nvPr>
        </p:nvSpPr>
        <p:spPr/>
        <p:txBody>
          <a:bodyPr/>
          <a:lstStyle/>
          <a:p>
            <a:fld id="{5390C64D-67F6-4F8E-A1E0-8B26EA88A518}" type="slidenum">
              <a:rPr lang="en-US" smtClean="0"/>
              <a:t>13</a:t>
            </a:fld>
            <a:endParaRPr lang="en-US"/>
          </a:p>
        </p:txBody>
      </p:sp>
    </p:spTree>
    <p:extLst>
      <p:ext uri="{BB962C8B-B14F-4D97-AF65-F5344CB8AC3E}">
        <p14:creationId xmlns:p14="http://schemas.microsoft.com/office/powerpoint/2010/main" val="3792035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baseline="0" dirty="0" smtClean="0"/>
              <a:t>SIFT image matching utilizes two of the kernels previously discussed: SAD and convolution</a:t>
            </a:r>
          </a:p>
          <a:p>
            <a:pPr marL="171450" indent="-171450">
              <a:buFont typeface="Arial" pitchFamily="34" charset="0"/>
              <a:buChar char="•"/>
            </a:pPr>
            <a:r>
              <a:rPr lang="en-US" baseline="0" dirty="0" smtClean="0"/>
              <a:t>We considered scale-space construction on 1280x720 pixel image</a:t>
            </a:r>
          </a:p>
          <a:p>
            <a:pPr marL="171450" indent="-171450">
              <a:buFont typeface="Arial" pitchFamily="34" charset="0"/>
              <a:buChar char="•"/>
            </a:pPr>
            <a:r>
              <a:rPr lang="en-US" baseline="0" dirty="0" smtClean="0"/>
              <a:t>We considered an average of 1000 </a:t>
            </a:r>
            <a:r>
              <a:rPr lang="en-US" baseline="0" dirty="0" err="1" smtClean="0"/>
              <a:t>keypoints</a:t>
            </a:r>
            <a:r>
              <a:rPr lang="en-US" baseline="0" dirty="0" smtClean="0"/>
              <a:t> to result from each SIFT pass, and matched those against 10 thousand </a:t>
            </a:r>
            <a:r>
              <a:rPr lang="en-US" baseline="0" dirty="0" err="1" smtClean="0"/>
              <a:t>keypoints</a:t>
            </a:r>
            <a:r>
              <a:rPr lang="en-US" baseline="0" dirty="0" smtClean="0"/>
              <a:t> in a database</a:t>
            </a:r>
          </a:p>
          <a:p>
            <a:pPr marL="171450" indent="-171450">
              <a:buFont typeface="Arial" pitchFamily="34" charset="0"/>
              <a:buChar char="•"/>
            </a:pPr>
            <a:r>
              <a:rPr lang="en-US" baseline="0" dirty="0" smtClean="0"/>
              <a:t>The match happens once every second, after it ends the system goes into low-power mode</a:t>
            </a:r>
          </a:p>
        </p:txBody>
      </p:sp>
      <p:sp>
        <p:nvSpPr>
          <p:cNvPr id="4" name="Slide Number Placeholder 3"/>
          <p:cNvSpPr>
            <a:spLocks noGrp="1"/>
          </p:cNvSpPr>
          <p:nvPr>
            <p:ph type="sldNum" sz="quarter" idx="10"/>
          </p:nvPr>
        </p:nvSpPr>
        <p:spPr/>
        <p:txBody>
          <a:bodyPr/>
          <a:lstStyle/>
          <a:p>
            <a:fld id="{5390C64D-67F6-4F8E-A1E0-8B26EA88A518}" type="slidenum">
              <a:rPr lang="en-US" smtClean="0"/>
              <a:t>14</a:t>
            </a:fld>
            <a:endParaRPr lang="en-US"/>
          </a:p>
        </p:txBody>
      </p:sp>
    </p:spTree>
    <p:extLst>
      <p:ext uri="{BB962C8B-B14F-4D97-AF65-F5344CB8AC3E}">
        <p14:creationId xmlns:p14="http://schemas.microsoft.com/office/powerpoint/2010/main" val="37920355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reconfigurable implementation</a:t>
            </a:r>
            <a:r>
              <a:rPr lang="en-US" baseline="0" dirty="0" smtClean="0"/>
              <a:t> does a little better by switching between the baseline and slow-multiply instances of the vector processor; the baseline instance does the convolution, and the slow-multiply does SAD</a:t>
            </a:r>
          </a:p>
          <a:p>
            <a:pPr marL="171450" indent="-171450">
              <a:buFont typeface="Arial" pitchFamily="34" charset="0"/>
              <a:buChar char="•"/>
            </a:pPr>
            <a:r>
              <a:rPr lang="en-US" baseline="0" dirty="0" smtClean="0"/>
              <a:t>Energy consumption is for one second of run-time (therefore equivalent to average power consumption)</a:t>
            </a:r>
          </a:p>
        </p:txBody>
      </p:sp>
      <p:sp>
        <p:nvSpPr>
          <p:cNvPr id="4" name="Slide Number Placeholder 3"/>
          <p:cNvSpPr>
            <a:spLocks noGrp="1"/>
          </p:cNvSpPr>
          <p:nvPr>
            <p:ph type="sldNum" sz="quarter" idx="10"/>
          </p:nvPr>
        </p:nvSpPr>
        <p:spPr/>
        <p:txBody>
          <a:bodyPr/>
          <a:lstStyle/>
          <a:p>
            <a:fld id="{5390C64D-67F6-4F8E-A1E0-8B26EA88A518}" type="slidenum">
              <a:rPr lang="en-US" smtClean="0"/>
              <a:t>15</a:t>
            </a:fld>
            <a:endParaRPr lang="en-US"/>
          </a:p>
        </p:txBody>
      </p:sp>
    </p:spTree>
    <p:extLst>
      <p:ext uri="{BB962C8B-B14F-4D97-AF65-F5344CB8AC3E}">
        <p14:creationId xmlns:p14="http://schemas.microsoft.com/office/powerpoint/2010/main" val="1723438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There have been several projects</a:t>
            </a:r>
            <a:r>
              <a:rPr lang="en-US" baseline="0" dirty="0" smtClean="0"/>
              <a:t> to develop FPGA vector coprocessors, including VENICE, VESPA, Delft’s MOLEN and our own work on the </a:t>
            </a:r>
            <a:r>
              <a:rPr lang="en-US" baseline="0" dirty="0" err="1" smtClean="0"/>
              <a:t>ConnexArray</a:t>
            </a:r>
            <a:r>
              <a:rPr lang="en-US" baseline="0" dirty="0" smtClean="0"/>
              <a:t> for computer vision (perhaps mention the HEART paper and results)</a:t>
            </a:r>
          </a:p>
          <a:p>
            <a:pPr marL="171450" indent="-171450">
              <a:buFont typeface="Arial" pitchFamily="34" charset="0"/>
              <a:buChar char="•"/>
            </a:pPr>
            <a:r>
              <a:rPr lang="en-US" baseline="0" dirty="0" smtClean="0"/>
              <a:t>Explain the components: PEs in particular have register files, local memory, ALUs </a:t>
            </a:r>
            <a:r>
              <a:rPr lang="en-US" baseline="0" dirty="0" err="1" smtClean="0"/>
              <a:t>etc</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390C64D-67F6-4F8E-A1E0-8B26EA88A518}" type="slidenum">
              <a:rPr lang="en-US" smtClean="0"/>
              <a:t>3</a:t>
            </a:fld>
            <a:endParaRPr lang="en-US"/>
          </a:p>
        </p:txBody>
      </p:sp>
    </p:spTree>
    <p:extLst>
      <p:ext uri="{BB962C8B-B14F-4D97-AF65-F5344CB8AC3E}">
        <p14:creationId xmlns:p14="http://schemas.microsoft.com/office/powerpoint/2010/main" val="3164396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non-uniform column architecture of FPGAs</a:t>
            </a:r>
            <a:r>
              <a:rPr lang="en-US" baseline="0" dirty="0" smtClean="0"/>
              <a:t> is dictated by manufacturing considerations and is not likely to change in the future; it affects both Xilinx and Altera</a:t>
            </a:r>
          </a:p>
          <a:p>
            <a:pPr marL="171450" indent="-171450">
              <a:buFont typeface="Arial" pitchFamily="34" charset="0"/>
              <a:buChar char="•"/>
            </a:pPr>
            <a:r>
              <a:rPr lang="en-US" baseline="0" dirty="0" smtClean="0"/>
              <a:t>The picture is of the Zynq7020, extracted from Xilinx </a:t>
            </a:r>
            <a:r>
              <a:rPr lang="en-US" baseline="0" dirty="0" err="1" smtClean="0"/>
              <a:t>PlanAhead</a:t>
            </a:r>
            <a:r>
              <a:rPr lang="en-US" baseline="0" dirty="0" smtClean="0"/>
              <a:t> </a:t>
            </a:r>
            <a:r>
              <a:rPr lang="en-US" baseline="0" dirty="0" err="1" smtClean="0"/>
              <a:t>floorplanning</a:t>
            </a:r>
            <a:r>
              <a:rPr lang="en-US" baseline="0" dirty="0" smtClean="0"/>
              <a:t> software</a:t>
            </a:r>
          </a:p>
          <a:p>
            <a:pPr marL="171450" indent="-171450">
              <a:buFont typeface="Arial" pitchFamily="34" charset="0"/>
              <a:buChar char="•"/>
            </a:pPr>
            <a:r>
              <a:rPr lang="en-US" baseline="0" dirty="0" smtClean="0"/>
              <a:t>In this particular case, the maximum distance between DSP columns is half the length of the die, and the maximum distance between memory columns is 30% of die length</a:t>
            </a:r>
            <a:endParaRPr lang="en-US" dirty="0"/>
          </a:p>
        </p:txBody>
      </p:sp>
      <p:sp>
        <p:nvSpPr>
          <p:cNvPr id="4" name="Slide Number Placeholder 3"/>
          <p:cNvSpPr>
            <a:spLocks noGrp="1"/>
          </p:cNvSpPr>
          <p:nvPr>
            <p:ph type="sldNum" sz="quarter" idx="10"/>
          </p:nvPr>
        </p:nvSpPr>
        <p:spPr/>
        <p:txBody>
          <a:bodyPr/>
          <a:lstStyle/>
          <a:p>
            <a:fld id="{5390C64D-67F6-4F8E-A1E0-8B26EA88A518}" type="slidenum">
              <a:rPr lang="en-US" smtClean="0"/>
              <a:t>4</a:t>
            </a:fld>
            <a:endParaRPr lang="en-US"/>
          </a:p>
        </p:txBody>
      </p:sp>
    </p:spTree>
    <p:extLst>
      <p:ext uri="{BB962C8B-B14F-4D97-AF65-F5344CB8AC3E}">
        <p14:creationId xmlns:p14="http://schemas.microsoft.com/office/powerpoint/2010/main" val="1959639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On</a:t>
            </a:r>
            <a:r>
              <a:rPr lang="en-US" baseline="0" dirty="0" smtClean="0"/>
              <a:t> the Zynq7020 design, depending on logic placement, wires to and from the DSP an memory columns can be 25% and 15% of die length respectively, with correspondingly high propagation times</a:t>
            </a:r>
          </a:p>
          <a:p>
            <a:pPr marL="171450" indent="-171450">
              <a:buFont typeface="Arial" pitchFamily="34" charset="0"/>
              <a:buChar char="•"/>
            </a:pPr>
            <a:r>
              <a:rPr lang="en-US" baseline="0" dirty="0" smtClean="0"/>
              <a:t>This affects instructions differently: multiplication and memory-related instructions most likely to be affected</a:t>
            </a:r>
          </a:p>
          <a:p>
            <a:pPr marL="171450" indent="-171450">
              <a:buFont typeface="Arial" pitchFamily="34" charset="0"/>
              <a:buChar char="•"/>
            </a:pPr>
            <a:r>
              <a:rPr lang="en-US" baseline="0" dirty="0" smtClean="0"/>
              <a:t>The typical solution is to over-specify the architecture with regard to timing (add pipelines, take larger timing margins). This approach leads to increased design area and power consumption. Alternatively, the designer can choose to accept the performance loss.</a:t>
            </a:r>
            <a:endParaRPr lang="en-US" dirty="0"/>
          </a:p>
        </p:txBody>
      </p:sp>
      <p:sp>
        <p:nvSpPr>
          <p:cNvPr id="4" name="Slide Number Placeholder 3"/>
          <p:cNvSpPr>
            <a:spLocks noGrp="1"/>
          </p:cNvSpPr>
          <p:nvPr>
            <p:ph type="sldNum" sz="quarter" idx="10"/>
          </p:nvPr>
        </p:nvSpPr>
        <p:spPr/>
        <p:txBody>
          <a:bodyPr/>
          <a:lstStyle/>
          <a:p>
            <a:fld id="{5390C64D-67F6-4F8E-A1E0-8B26EA88A518}" type="slidenum">
              <a:rPr lang="en-US" smtClean="0"/>
              <a:t>5</a:t>
            </a:fld>
            <a:endParaRPr lang="en-US"/>
          </a:p>
        </p:txBody>
      </p:sp>
    </p:spTree>
    <p:extLst>
      <p:ext uri="{BB962C8B-B14F-4D97-AF65-F5344CB8AC3E}">
        <p14:creationId xmlns:p14="http://schemas.microsoft.com/office/powerpoint/2010/main" val="195963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5390C64D-67F6-4F8E-A1E0-8B26EA88A518}" type="slidenum">
              <a:rPr lang="en-US" smtClean="0"/>
              <a:t>7</a:t>
            </a:fld>
            <a:endParaRPr lang="en-US"/>
          </a:p>
        </p:txBody>
      </p:sp>
    </p:spTree>
    <p:extLst>
      <p:ext uri="{BB962C8B-B14F-4D97-AF65-F5344CB8AC3E}">
        <p14:creationId xmlns:p14="http://schemas.microsoft.com/office/powerpoint/2010/main" val="1246417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register file, flags, operand</a:t>
            </a:r>
            <a:r>
              <a:rPr lang="en-US" baseline="0" dirty="0" smtClean="0"/>
              <a:t> registers and write-back multiplexer are optimized for the highest frequency of the system (the fastest IU)</a:t>
            </a:r>
          </a:p>
        </p:txBody>
      </p:sp>
      <p:sp>
        <p:nvSpPr>
          <p:cNvPr id="4" name="Slide Number Placeholder 3"/>
          <p:cNvSpPr>
            <a:spLocks noGrp="1"/>
          </p:cNvSpPr>
          <p:nvPr>
            <p:ph type="sldNum" sz="quarter" idx="10"/>
          </p:nvPr>
        </p:nvSpPr>
        <p:spPr/>
        <p:txBody>
          <a:bodyPr/>
          <a:lstStyle/>
          <a:p>
            <a:fld id="{5390C64D-67F6-4F8E-A1E0-8B26EA88A518}" type="slidenum">
              <a:rPr lang="en-US" smtClean="0"/>
              <a:t>8</a:t>
            </a:fld>
            <a:endParaRPr lang="en-US"/>
          </a:p>
        </p:txBody>
      </p:sp>
    </p:spTree>
    <p:extLst>
      <p:ext uri="{BB962C8B-B14F-4D97-AF65-F5344CB8AC3E}">
        <p14:creationId xmlns:p14="http://schemas.microsoft.com/office/powerpoint/2010/main" val="426101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clock switching unit can be commanded by hardware</a:t>
            </a:r>
            <a:r>
              <a:rPr lang="en-US" baseline="0" dirty="0" smtClean="0"/>
              <a:t> or software inspection of the instruction stream; it must ensure that the clock has switched when the corresponding instruction enters the IU</a:t>
            </a:r>
          </a:p>
        </p:txBody>
      </p:sp>
      <p:sp>
        <p:nvSpPr>
          <p:cNvPr id="4" name="Slide Number Placeholder 3"/>
          <p:cNvSpPr>
            <a:spLocks noGrp="1"/>
          </p:cNvSpPr>
          <p:nvPr>
            <p:ph type="sldNum" sz="quarter" idx="10"/>
          </p:nvPr>
        </p:nvSpPr>
        <p:spPr/>
        <p:txBody>
          <a:bodyPr/>
          <a:lstStyle/>
          <a:p>
            <a:fld id="{5390C64D-67F6-4F8E-A1E0-8B26EA88A518}" type="slidenum">
              <a:rPr lang="en-US" smtClean="0"/>
              <a:t>9</a:t>
            </a:fld>
            <a:endParaRPr lang="en-US"/>
          </a:p>
        </p:txBody>
      </p:sp>
    </p:spTree>
    <p:extLst>
      <p:ext uri="{BB962C8B-B14F-4D97-AF65-F5344CB8AC3E}">
        <p14:creationId xmlns:p14="http://schemas.microsoft.com/office/powerpoint/2010/main" val="4261018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baseline="0" dirty="0" smtClean="0"/>
              <a:t>Explain that instruction density for a given instruction class is the ratio of instruction occurrences from that class and total number of instructions</a:t>
            </a:r>
          </a:p>
        </p:txBody>
      </p:sp>
      <p:sp>
        <p:nvSpPr>
          <p:cNvPr id="4" name="Slide Number Placeholder 3"/>
          <p:cNvSpPr>
            <a:spLocks noGrp="1"/>
          </p:cNvSpPr>
          <p:nvPr>
            <p:ph type="sldNum" sz="quarter" idx="10"/>
          </p:nvPr>
        </p:nvSpPr>
        <p:spPr/>
        <p:txBody>
          <a:bodyPr/>
          <a:lstStyle/>
          <a:p>
            <a:fld id="{5390C64D-67F6-4F8E-A1E0-8B26EA88A518}" type="slidenum">
              <a:rPr lang="en-US" smtClean="0"/>
              <a:t>10</a:t>
            </a:fld>
            <a:endParaRPr lang="en-US"/>
          </a:p>
        </p:txBody>
      </p:sp>
    </p:spTree>
    <p:extLst>
      <p:ext uri="{BB962C8B-B14F-4D97-AF65-F5344CB8AC3E}">
        <p14:creationId xmlns:p14="http://schemas.microsoft.com/office/powerpoint/2010/main" val="4261018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baseline="0" dirty="0" smtClean="0"/>
              <a:t>As presented in the design methodology, the IUs are optimized based on profiling data from a target application; Therefore, other applications may perform badly; To solve this, several VASILE instances may be generated for different applications and loaded into the FPGA on-demand at run-time</a:t>
            </a:r>
          </a:p>
        </p:txBody>
      </p:sp>
      <p:sp>
        <p:nvSpPr>
          <p:cNvPr id="4" name="Slide Number Placeholder 3"/>
          <p:cNvSpPr>
            <a:spLocks noGrp="1"/>
          </p:cNvSpPr>
          <p:nvPr>
            <p:ph type="sldNum" sz="quarter" idx="10"/>
          </p:nvPr>
        </p:nvSpPr>
        <p:spPr/>
        <p:txBody>
          <a:bodyPr/>
          <a:lstStyle/>
          <a:p>
            <a:fld id="{5390C64D-67F6-4F8E-A1E0-8B26EA88A518}" type="slidenum">
              <a:rPr lang="en-US" smtClean="0"/>
              <a:t>11</a:t>
            </a:fld>
            <a:endParaRPr lang="en-US"/>
          </a:p>
        </p:txBody>
      </p:sp>
    </p:spTree>
    <p:extLst>
      <p:ext uri="{BB962C8B-B14F-4D97-AF65-F5344CB8AC3E}">
        <p14:creationId xmlns:p14="http://schemas.microsoft.com/office/powerpoint/2010/main" val="4261018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2D3BB6-3A9F-4BEC-8B69-4FEA44942FE8}" type="datetime1">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601697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31BEB1-B3B3-4360-81BE-DC2118BAFDC3}" type="datetime1">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1911138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3996CF-EAD7-4062-A7E7-3F6145B3B9D9}" type="datetime1">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2626095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9670F9-E6B7-4A01-97AF-822ADCCF69E4}" type="datetime1">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925268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8D9D68-BF4A-4755-B2B4-5505EE37CE64}" type="datetime1">
              <a:rPr lang="en-US" smtClean="0"/>
              <a:t>6/19/2013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571958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F648AB-6A4B-4E42-B94C-C35FB6BA898D}" type="datetime1">
              <a:rPr lang="en-US" smtClean="0"/>
              <a:t>6/19/2013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120801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B58D7D-83AF-43D6-8DA8-516CE3D544E8}" type="datetime1">
              <a:rPr lang="en-US" smtClean="0"/>
              <a:t>6/19/2013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2249405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1EA70A-051B-4F59-96FE-45B96C9DAC04}" type="datetime1">
              <a:rPr lang="en-US" smtClean="0"/>
              <a:t>6/19/2013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2483585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38471A-E0E0-4D5A-968A-52DC33173955}" type="datetime1">
              <a:rPr lang="en-US" smtClean="0"/>
              <a:t>6/19/2013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967471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D4745F-575F-4B2D-9EB5-1E3879EDCB79}" type="datetime1">
              <a:rPr lang="en-US" smtClean="0"/>
              <a:t>6/19/2013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3087120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9B77FA-4654-4C2B-88F9-4E74038E61D8}" type="datetime1">
              <a:rPr lang="en-US" smtClean="0"/>
              <a:t>6/19/2013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DBCA5-F3DD-4332-B548-222C608B102B}" type="slidenum">
              <a:rPr lang="en-US" smtClean="0"/>
              <a:t>‹#›</a:t>
            </a:fld>
            <a:endParaRPr lang="en-US"/>
          </a:p>
        </p:txBody>
      </p:sp>
    </p:spTree>
    <p:extLst>
      <p:ext uri="{BB962C8B-B14F-4D97-AF65-F5344CB8AC3E}">
        <p14:creationId xmlns:p14="http://schemas.microsoft.com/office/powerpoint/2010/main" val="2524787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489FA7-597A-4639-AA95-8CF136C8E42D}" type="datetime1">
              <a:rPr lang="en-US" smtClean="0"/>
              <a:t>6/19/2013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DBCA5-F3DD-4332-B548-222C608B102B}" type="slidenum">
              <a:rPr lang="en-US" smtClean="0"/>
              <a:t>‹#›</a:t>
            </a:fld>
            <a:endParaRPr lang="en-US"/>
          </a:p>
        </p:txBody>
      </p:sp>
    </p:spTree>
    <p:extLst>
      <p:ext uri="{BB962C8B-B14F-4D97-AF65-F5344CB8AC3E}">
        <p14:creationId xmlns:p14="http://schemas.microsoft.com/office/powerpoint/2010/main" val="3391751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1470025"/>
          </a:xfrm>
        </p:spPr>
        <p:txBody>
          <a:bodyPr>
            <a:normAutofit fontScale="90000"/>
          </a:bodyPr>
          <a:lstStyle/>
          <a:p>
            <a:r>
              <a:rPr lang="en-US" dirty="0"/>
              <a:t>VASILE: A Reconfigurable Vector Architecture </a:t>
            </a:r>
            <a:r>
              <a:rPr lang="en-US" dirty="0" smtClean="0"/>
              <a:t>for Instruction </a:t>
            </a:r>
            <a:r>
              <a:rPr lang="en-US" dirty="0"/>
              <a:t>Level Frequency Scaling</a:t>
            </a:r>
          </a:p>
        </p:txBody>
      </p:sp>
      <p:graphicFrame>
        <p:nvGraphicFramePr>
          <p:cNvPr id="5" name="Table 4"/>
          <p:cNvGraphicFramePr>
            <a:graphicFrameLocks noGrp="1"/>
          </p:cNvGraphicFramePr>
          <p:nvPr>
            <p:extLst>
              <p:ext uri="{D42A27DB-BD31-4B8C-83A1-F6EECF244321}">
                <p14:modId xmlns:p14="http://schemas.microsoft.com/office/powerpoint/2010/main" val="672696371"/>
              </p:ext>
            </p:extLst>
          </p:nvPr>
        </p:nvGraphicFramePr>
        <p:xfrm>
          <a:off x="533400" y="4038600"/>
          <a:ext cx="8153400" cy="1381760"/>
        </p:xfrm>
        <a:graphic>
          <a:graphicData uri="http://schemas.openxmlformats.org/drawingml/2006/table">
            <a:tbl>
              <a:tblPr firstRow="1" bandRow="1">
                <a:tableStyleId>{5C22544A-7EE6-4342-B048-85BDC9FD1C3A}</a:tableStyleId>
              </a:tblPr>
              <a:tblGrid>
                <a:gridCol w="2717800"/>
                <a:gridCol w="2717800"/>
                <a:gridCol w="2717800"/>
              </a:tblGrid>
              <a:tr h="370840">
                <a:tc>
                  <a:txBody>
                    <a:bodyPr/>
                    <a:lstStyle/>
                    <a:p>
                      <a:pPr algn="ctr"/>
                      <a:r>
                        <a:rPr lang="en-US" b="1" dirty="0" smtClean="0">
                          <a:solidFill>
                            <a:schemeClr val="tx1"/>
                          </a:solidFill>
                        </a:rPr>
                        <a:t>Lucian</a:t>
                      </a:r>
                      <a:r>
                        <a:rPr lang="en-US" b="1" baseline="0" dirty="0" smtClean="0">
                          <a:solidFill>
                            <a:schemeClr val="tx1"/>
                          </a:solidFill>
                        </a:rPr>
                        <a:t> </a:t>
                      </a:r>
                      <a:r>
                        <a:rPr lang="en-US" b="1" baseline="0" dirty="0" err="1" smtClean="0">
                          <a:solidFill>
                            <a:schemeClr val="tx1"/>
                          </a:solidFill>
                        </a:rPr>
                        <a:t>Petrica</a:t>
                      </a:r>
                      <a:endParaRPr lang="en-US" b="1" dirty="0">
                        <a:solidFill>
                          <a:schemeClr val="tx1"/>
                        </a:solidFill>
                      </a:endParaRPr>
                    </a:p>
                  </a:txBody>
                  <a:tcPr>
                    <a:noFill/>
                  </a:tcPr>
                </a:tc>
                <a:tc>
                  <a:txBody>
                    <a:bodyPr/>
                    <a:lstStyle/>
                    <a:p>
                      <a:pPr algn="ctr"/>
                      <a:r>
                        <a:rPr lang="en-US" b="1" dirty="0" err="1" smtClean="0">
                          <a:solidFill>
                            <a:schemeClr val="tx1"/>
                          </a:solidFill>
                        </a:rPr>
                        <a:t>Valeriu</a:t>
                      </a:r>
                      <a:r>
                        <a:rPr lang="en-US" b="1" dirty="0" smtClean="0">
                          <a:solidFill>
                            <a:schemeClr val="tx1"/>
                          </a:solidFill>
                        </a:rPr>
                        <a:t> </a:t>
                      </a:r>
                      <a:r>
                        <a:rPr lang="en-US" b="1" dirty="0" err="1" smtClean="0">
                          <a:solidFill>
                            <a:schemeClr val="tx1"/>
                          </a:solidFill>
                        </a:rPr>
                        <a:t>Codreanu</a:t>
                      </a:r>
                      <a:endParaRPr lang="en-US" b="1" dirty="0">
                        <a:solidFill>
                          <a:schemeClr val="tx1"/>
                        </a:solidFill>
                      </a:endParaRPr>
                    </a:p>
                  </a:txBody>
                  <a:tcPr>
                    <a:noFill/>
                  </a:tcPr>
                </a:tc>
                <a:tc>
                  <a:txBody>
                    <a:bodyPr/>
                    <a:lstStyle/>
                    <a:p>
                      <a:pPr algn="ctr"/>
                      <a:r>
                        <a:rPr lang="en-US" b="1" dirty="0" err="1" smtClean="0">
                          <a:solidFill>
                            <a:schemeClr val="tx1"/>
                          </a:solidFill>
                        </a:rPr>
                        <a:t>Sorin</a:t>
                      </a:r>
                      <a:r>
                        <a:rPr lang="en-US" b="1" dirty="0" smtClean="0">
                          <a:solidFill>
                            <a:schemeClr val="tx1"/>
                          </a:solidFill>
                        </a:rPr>
                        <a:t> </a:t>
                      </a:r>
                      <a:r>
                        <a:rPr lang="en-US" b="1" dirty="0" err="1" smtClean="0">
                          <a:solidFill>
                            <a:schemeClr val="tx1"/>
                          </a:solidFill>
                        </a:rPr>
                        <a:t>Cotofana</a:t>
                      </a:r>
                      <a:endParaRPr lang="en-US" b="1" dirty="0">
                        <a:solidFill>
                          <a:schemeClr val="tx1"/>
                        </a:solidFill>
                      </a:endParaRPr>
                    </a:p>
                  </a:txBody>
                  <a:tcPr>
                    <a:noFill/>
                  </a:tcPr>
                </a:tc>
              </a:tr>
              <a:tr h="370840">
                <a:tc>
                  <a:txBody>
                    <a:bodyPr/>
                    <a:lstStyle/>
                    <a:p>
                      <a:pPr algn="ctr"/>
                      <a:r>
                        <a:rPr lang="en-US" dirty="0" smtClean="0">
                          <a:solidFill>
                            <a:schemeClr val="tx1"/>
                          </a:solidFill>
                        </a:rPr>
                        <a:t>University </a:t>
                      </a:r>
                      <a:r>
                        <a:rPr lang="en-US" dirty="0" err="1" smtClean="0">
                          <a:solidFill>
                            <a:schemeClr val="tx1"/>
                          </a:solidFill>
                        </a:rPr>
                        <a:t>Politehnica</a:t>
                      </a:r>
                      <a:r>
                        <a:rPr lang="en-US" dirty="0" smtClean="0">
                          <a:solidFill>
                            <a:schemeClr val="tx1"/>
                          </a:solidFill>
                        </a:rPr>
                        <a:t> of Bucharest</a:t>
                      </a:r>
                      <a:endParaRPr lang="en-US" dirty="0">
                        <a:solidFill>
                          <a:schemeClr val="tx1"/>
                        </a:solidFill>
                      </a:endParaRPr>
                    </a:p>
                  </a:txBody>
                  <a:tcPr anchor="ctr">
                    <a:noFill/>
                  </a:tcPr>
                </a:tc>
                <a:tc>
                  <a:txBody>
                    <a:bodyPr/>
                    <a:lstStyle/>
                    <a:p>
                      <a:pPr algn="ctr"/>
                      <a:r>
                        <a:rPr lang="en-US" dirty="0" smtClean="0">
                          <a:solidFill>
                            <a:schemeClr val="tx1"/>
                          </a:solidFill>
                        </a:rPr>
                        <a:t>University of Groningen</a:t>
                      </a:r>
                      <a:endParaRPr lang="en-US" dirty="0">
                        <a:solidFill>
                          <a:schemeClr val="tx1"/>
                        </a:solidFill>
                      </a:endParaRPr>
                    </a:p>
                  </a:txBody>
                  <a:tcPr anchor="ctr">
                    <a:noFill/>
                  </a:tcPr>
                </a:tc>
                <a:tc>
                  <a:txBody>
                    <a:bodyPr/>
                    <a:lstStyle/>
                    <a:p>
                      <a:pPr algn="ctr"/>
                      <a:r>
                        <a:rPr lang="en-US" dirty="0" smtClean="0">
                          <a:solidFill>
                            <a:schemeClr val="tx1"/>
                          </a:solidFill>
                        </a:rPr>
                        <a:t>Delft</a:t>
                      </a:r>
                      <a:r>
                        <a:rPr lang="en-US" baseline="0" dirty="0" smtClean="0">
                          <a:solidFill>
                            <a:schemeClr val="tx1"/>
                          </a:solidFill>
                        </a:rPr>
                        <a:t> University of Technology</a:t>
                      </a:r>
                      <a:endParaRPr lang="en-US" dirty="0">
                        <a:solidFill>
                          <a:schemeClr val="tx1"/>
                        </a:solidFill>
                      </a:endParaRPr>
                    </a:p>
                  </a:txBody>
                  <a:tcPr anchor="ctr">
                    <a:noFill/>
                  </a:tcPr>
                </a:tc>
              </a:tr>
              <a:tr h="370840">
                <a:tc>
                  <a:txBody>
                    <a:bodyPr/>
                    <a:lstStyle/>
                    <a:p>
                      <a:pPr algn="ctr"/>
                      <a:r>
                        <a:rPr lang="en-US" dirty="0" smtClean="0">
                          <a:solidFill>
                            <a:schemeClr val="tx1"/>
                          </a:solidFill>
                        </a:rPr>
                        <a:t>lucian.petrica@arh.pub.ro</a:t>
                      </a:r>
                      <a:endParaRPr lang="en-US" dirty="0">
                        <a:solidFill>
                          <a:schemeClr val="tx1"/>
                        </a:solidFill>
                      </a:endParaRPr>
                    </a:p>
                  </a:txBody>
                  <a:tcPr>
                    <a:noFill/>
                  </a:tcPr>
                </a:tc>
                <a:tc>
                  <a:txBody>
                    <a:bodyPr/>
                    <a:lstStyle/>
                    <a:p>
                      <a:pPr algn="ctr"/>
                      <a:r>
                        <a:rPr lang="en-US" dirty="0" smtClean="0">
                          <a:solidFill>
                            <a:schemeClr val="tx1"/>
                          </a:solidFill>
                        </a:rPr>
                        <a:t>v.b.codreanu@rug.nl</a:t>
                      </a:r>
                      <a:endParaRPr lang="en-US" dirty="0">
                        <a:solidFill>
                          <a:schemeClr val="tx1"/>
                        </a:solidFill>
                      </a:endParaRPr>
                    </a:p>
                  </a:txBody>
                  <a:tcPr>
                    <a:noFill/>
                  </a:tcPr>
                </a:tc>
                <a:tc>
                  <a:txBody>
                    <a:bodyPr/>
                    <a:lstStyle/>
                    <a:p>
                      <a:pPr algn="ctr"/>
                      <a:r>
                        <a:rPr lang="en-US" dirty="0" smtClean="0">
                          <a:solidFill>
                            <a:schemeClr val="tx1"/>
                          </a:solidFill>
                        </a:rPr>
                        <a:t>s.d.cotofana@tudelft.nl</a:t>
                      </a:r>
                      <a:endParaRPr lang="en-US" dirty="0">
                        <a:solidFill>
                          <a:schemeClr val="tx1"/>
                        </a:solidFill>
                      </a:endParaRPr>
                    </a:p>
                  </a:txBody>
                  <a:tcPr>
                    <a:noFill/>
                  </a:tcPr>
                </a:tc>
              </a:tr>
            </a:tbl>
          </a:graphicData>
        </a:graphic>
      </p:graphicFrame>
    </p:spTree>
    <p:extLst>
      <p:ext uri="{BB962C8B-B14F-4D97-AF65-F5344CB8AC3E}">
        <p14:creationId xmlns:p14="http://schemas.microsoft.com/office/powerpoint/2010/main" val="4186073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VASILE</a:t>
            </a:r>
            <a:endParaRPr lang="en-US" dirty="0"/>
          </a:p>
        </p:txBody>
      </p:sp>
      <p:sp>
        <p:nvSpPr>
          <p:cNvPr id="3" name="Content Placeholder 2"/>
          <p:cNvSpPr>
            <a:spLocks noGrp="1"/>
          </p:cNvSpPr>
          <p:nvPr>
            <p:ph idx="1"/>
          </p:nvPr>
        </p:nvSpPr>
        <p:spPr>
          <a:xfrm>
            <a:off x="457200" y="1600200"/>
            <a:ext cx="8229600" cy="4343399"/>
          </a:xfrm>
        </p:spPr>
        <p:txBody>
          <a:bodyPr/>
          <a:lstStyle/>
          <a:p>
            <a:r>
              <a:rPr lang="en-US" dirty="0" smtClean="0"/>
              <a:t>Re-evaluate PE architecture</a:t>
            </a:r>
          </a:p>
          <a:p>
            <a:r>
              <a:rPr lang="en-US" dirty="0" smtClean="0"/>
              <a:t>Re-evaluate hardware design methodology</a:t>
            </a:r>
          </a:p>
          <a:p>
            <a:pPr lvl="1"/>
            <a:r>
              <a:rPr lang="en-US" dirty="0" smtClean="0"/>
              <a:t>Separate timing constraints for each IU</a:t>
            </a:r>
          </a:p>
          <a:p>
            <a:pPr lvl="1"/>
            <a:r>
              <a:rPr lang="en-US" dirty="0" smtClean="0"/>
              <a:t>Tighten or loosen IU constraints by inspecting application profiling data (relative instruction densities)</a:t>
            </a:r>
          </a:p>
          <a:p>
            <a:pPr marL="457200" lvl="1" indent="0">
              <a:buNone/>
            </a:pPr>
            <a:endParaRPr lang="en-US" dirty="0" smtClean="0"/>
          </a:p>
        </p:txBody>
      </p:sp>
    </p:spTree>
    <p:extLst>
      <p:ext uri="{BB962C8B-B14F-4D97-AF65-F5344CB8AC3E}">
        <p14:creationId xmlns:p14="http://schemas.microsoft.com/office/powerpoint/2010/main" val="12479522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VASILE</a:t>
            </a:r>
            <a:endParaRPr lang="en-US" dirty="0"/>
          </a:p>
        </p:txBody>
      </p:sp>
      <p:sp>
        <p:nvSpPr>
          <p:cNvPr id="3" name="Content Placeholder 2"/>
          <p:cNvSpPr>
            <a:spLocks noGrp="1"/>
          </p:cNvSpPr>
          <p:nvPr>
            <p:ph idx="1"/>
          </p:nvPr>
        </p:nvSpPr>
        <p:spPr>
          <a:xfrm>
            <a:off x="457200" y="1600200"/>
            <a:ext cx="8229600" cy="4343399"/>
          </a:xfrm>
        </p:spPr>
        <p:txBody>
          <a:bodyPr/>
          <a:lstStyle/>
          <a:p>
            <a:r>
              <a:rPr lang="en-US" dirty="0" smtClean="0"/>
              <a:t>Re-evaluate PE architecture</a:t>
            </a:r>
          </a:p>
          <a:p>
            <a:r>
              <a:rPr lang="en-US" dirty="0" smtClean="0"/>
              <a:t>Re-evaluate hardware design methodology</a:t>
            </a:r>
          </a:p>
          <a:p>
            <a:r>
              <a:rPr lang="en-US" dirty="0" smtClean="0"/>
              <a:t>Introduce architecture-specific compilation</a:t>
            </a:r>
          </a:p>
          <a:p>
            <a:pPr lvl="1"/>
            <a:r>
              <a:rPr lang="en-US" dirty="0" smtClean="0"/>
              <a:t>Minimize clock switching by tiling and clustering instructions from the same class together</a:t>
            </a:r>
          </a:p>
          <a:p>
            <a:r>
              <a:rPr lang="en-US" dirty="0" smtClean="0"/>
              <a:t>Use dynamic reconfiguration</a:t>
            </a:r>
          </a:p>
          <a:p>
            <a:pPr lvl="1"/>
            <a:r>
              <a:rPr lang="en-US" dirty="0" smtClean="0"/>
              <a:t>VASILE instances can be time-multiplexed in the FPGA to ensure the best performance</a:t>
            </a:r>
          </a:p>
        </p:txBody>
      </p:sp>
    </p:spTree>
    <p:extLst>
      <p:ext uri="{BB962C8B-B14F-4D97-AF65-F5344CB8AC3E}">
        <p14:creationId xmlns:p14="http://schemas.microsoft.com/office/powerpoint/2010/main" val="37230891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57200" y="1600201"/>
            <a:ext cx="8229600" cy="1371600"/>
          </a:xfrm>
        </p:spPr>
        <p:txBody>
          <a:bodyPr/>
          <a:lstStyle/>
          <a:p>
            <a:r>
              <a:rPr lang="en-US" dirty="0" smtClean="0"/>
              <a:t>Target Zynq7020 device </a:t>
            </a:r>
          </a:p>
          <a:p>
            <a:r>
              <a:rPr lang="en-US" dirty="0" smtClean="0"/>
              <a:t>Used SAD, SSD and Gaussian convolution</a:t>
            </a:r>
          </a:p>
        </p:txBody>
      </p:sp>
      <p:graphicFrame>
        <p:nvGraphicFramePr>
          <p:cNvPr id="4" name="Table 3"/>
          <p:cNvGraphicFramePr>
            <a:graphicFrameLocks noGrp="1"/>
          </p:cNvGraphicFramePr>
          <p:nvPr>
            <p:extLst>
              <p:ext uri="{D42A27DB-BD31-4B8C-83A1-F6EECF244321}">
                <p14:modId xmlns:p14="http://schemas.microsoft.com/office/powerpoint/2010/main" val="2636146012"/>
              </p:ext>
            </p:extLst>
          </p:nvPr>
        </p:nvGraphicFramePr>
        <p:xfrm>
          <a:off x="914400" y="3124200"/>
          <a:ext cx="7315200" cy="2590800"/>
        </p:xfrm>
        <a:graphic>
          <a:graphicData uri="http://schemas.openxmlformats.org/drawingml/2006/table">
            <a:tbl>
              <a:tblPr firstRow="1" bandRow="1">
                <a:tableStyleId>{5C22544A-7EE6-4342-B048-85BDC9FD1C3A}</a:tableStyleId>
              </a:tblPr>
              <a:tblGrid>
                <a:gridCol w="1828800"/>
                <a:gridCol w="1828800"/>
                <a:gridCol w="1828800"/>
                <a:gridCol w="1828800"/>
              </a:tblGrid>
              <a:tr h="370840">
                <a:tc>
                  <a:txBody>
                    <a:bodyPr/>
                    <a:lstStyle/>
                    <a:p>
                      <a:r>
                        <a:rPr lang="en-US" sz="2000" dirty="0" smtClean="0"/>
                        <a:t>Instruction Class</a:t>
                      </a:r>
                      <a:endParaRPr lang="en-US" sz="2000" dirty="0"/>
                    </a:p>
                  </a:txBody>
                  <a:tcPr/>
                </a:tc>
                <a:tc>
                  <a:txBody>
                    <a:bodyPr/>
                    <a:lstStyle/>
                    <a:p>
                      <a:r>
                        <a:rPr lang="en-US" sz="2000" dirty="0" smtClean="0"/>
                        <a:t>Baseline Frequency [MHz]</a:t>
                      </a:r>
                      <a:endParaRPr lang="en-US" sz="2000" dirty="0"/>
                    </a:p>
                  </a:txBody>
                  <a:tcPr/>
                </a:tc>
                <a:tc>
                  <a:txBody>
                    <a:bodyPr/>
                    <a:lstStyle/>
                    <a:p>
                      <a:r>
                        <a:rPr lang="en-US" sz="2000" dirty="0" smtClean="0"/>
                        <a:t>Maximum</a:t>
                      </a:r>
                      <a:r>
                        <a:rPr lang="en-US" sz="2000" baseline="0" dirty="0" smtClean="0"/>
                        <a:t> Frequency [MHz]</a:t>
                      </a:r>
                      <a:endParaRPr lang="en-US" sz="2000" dirty="0"/>
                    </a:p>
                  </a:txBody>
                  <a:tcPr/>
                </a:tc>
                <a:tc>
                  <a:txBody>
                    <a:bodyPr/>
                    <a:lstStyle/>
                    <a:p>
                      <a:r>
                        <a:rPr lang="en-US" sz="2000" dirty="0" smtClean="0"/>
                        <a:t>Average Density</a:t>
                      </a:r>
                    </a:p>
                    <a:p>
                      <a:r>
                        <a:rPr lang="en-US" sz="2000" dirty="0" smtClean="0"/>
                        <a:t>[%] </a:t>
                      </a:r>
                      <a:endParaRPr lang="en-US" sz="2000" dirty="0"/>
                    </a:p>
                  </a:txBody>
                  <a:tcPr/>
                </a:tc>
              </a:tr>
              <a:tr h="370840">
                <a:tc>
                  <a:txBody>
                    <a:bodyPr/>
                    <a:lstStyle/>
                    <a:p>
                      <a:r>
                        <a:rPr lang="en-US" sz="2000" dirty="0" smtClean="0"/>
                        <a:t>Algebra</a:t>
                      </a:r>
                      <a:endParaRPr lang="en-US" sz="2000" dirty="0"/>
                    </a:p>
                  </a:txBody>
                  <a:tcPr/>
                </a:tc>
                <a:tc>
                  <a:txBody>
                    <a:bodyPr/>
                    <a:lstStyle/>
                    <a:p>
                      <a:r>
                        <a:rPr lang="en-US" sz="2000" dirty="0" smtClean="0"/>
                        <a:t>125</a:t>
                      </a:r>
                      <a:endParaRPr lang="en-US" sz="2000" dirty="0"/>
                    </a:p>
                  </a:txBody>
                  <a:tcPr/>
                </a:tc>
                <a:tc>
                  <a:txBody>
                    <a:bodyPr/>
                    <a:lstStyle/>
                    <a:p>
                      <a:r>
                        <a:rPr lang="en-US" sz="2000" dirty="0" smtClean="0"/>
                        <a:t>163</a:t>
                      </a:r>
                      <a:endParaRPr lang="en-US" sz="2000" dirty="0"/>
                    </a:p>
                  </a:txBody>
                  <a:tcPr/>
                </a:tc>
                <a:tc>
                  <a:txBody>
                    <a:bodyPr/>
                    <a:lstStyle/>
                    <a:p>
                      <a:r>
                        <a:rPr lang="en-US" sz="2000" dirty="0" smtClean="0"/>
                        <a:t>53</a:t>
                      </a:r>
                      <a:endParaRPr lang="en-US" sz="2000" dirty="0"/>
                    </a:p>
                  </a:txBody>
                  <a:tcPr/>
                </a:tc>
              </a:tr>
              <a:tr h="370840">
                <a:tc>
                  <a:txBody>
                    <a:bodyPr/>
                    <a:lstStyle/>
                    <a:p>
                      <a:r>
                        <a:rPr lang="en-US" sz="2000" dirty="0" smtClean="0"/>
                        <a:t>Multiplication</a:t>
                      </a:r>
                      <a:endParaRPr lang="en-US" sz="2000" dirty="0"/>
                    </a:p>
                  </a:txBody>
                  <a:tcPr/>
                </a:tc>
                <a:tc>
                  <a:txBody>
                    <a:bodyPr/>
                    <a:lstStyle/>
                    <a:p>
                      <a:r>
                        <a:rPr lang="en-US" sz="2000" dirty="0" smtClean="0"/>
                        <a:t>125</a:t>
                      </a:r>
                      <a:endParaRPr lang="en-US" sz="2000" dirty="0"/>
                    </a:p>
                  </a:txBody>
                  <a:tcPr/>
                </a:tc>
                <a:tc>
                  <a:txBody>
                    <a:bodyPr/>
                    <a:lstStyle/>
                    <a:p>
                      <a:r>
                        <a:rPr lang="en-US" sz="2000" dirty="0" smtClean="0"/>
                        <a:t>117</a:t>
                      </a:r>
                      <a:endParaRPr lang="en-US" sz="2000" dirty="0"/>
                    </a:p>
                  </a:txBody>
                  <a:tcPr/>
                </a:tc>
                <a:tc>
                  <a:txBody>
                    <a:bodyPr/>
                    <a:lstStyle/>
                    <a:p>
                      <a:r>
                        <a:rPr lang="en-US" sz="2000" dirty="0" smtClean="0"/>
                        <a:t>33</a:t>
                      </a:r>
                      <a:endParaRPr lang="en-US" sz="2000" dirty="0"/>
                    </a:p>
                  </a:txBody>
                  <a:tcPr/>
                </a:tc>
              </a:tr>
              <a:tr h="370840">
                <a:tc>
                  <a:txBody>
                    <a:bodyPr/>
                    <a:lstStyle/>
                    <a:p>
                      <a:r>
                        <a:rPr lang="en-US" sz="2000" dirty="0" smtClean="0"/>
                        <a:t>Memory</a:t>
                      </a:r>
                      <a:endParaRPr lang="en-US" sz="2000" dirty="0"/>
                    </a:p>
                  </a:txBody>
                  <a:tcPr/>
                </a:tc>
                <a:tc>
                  <a:txBody>
                    <a:bodyPr/>
                    <a:lstStyle/>
                    <a:p>
                      <a:r>
                        <a:rPr lang="en-US" sz="2000" dirty="0" smtClean="0"/>
                        <a:t>125</a:t>
                      </a:r>
                      <a:endParaRPr lang="en-US" sz="2000" dirty="0"/>
                    </a:p>
                  </a:txBody>
                  <a:tcPr/>
                </a:tc>
                <a:tc>
                  <a:txBody>
                    <a:bodyPr/>
                    <a:lstStyle/>
                    <a:p>
                      <a:r>
                        <a:rPr lang="en-US" sz="2000" dirty="0" smtClean="0"/>
                        <a:t>160</a:t>
                      </a:r>
                      <a:endParaRPr lang="en-US" sz="2000" dirty="0"/>
                    </a:p>
                  </a:txBody>
                  <a:tcPr/>
                </a:tc>
                <a:tc>
                  <a:txBody>
                    <a:bodyPr/>
                    <a:lstStyle/>
                    <a:p>
                      <a:r>
                        <a:rPr lang="en-US" sz="2000" dirty="0" smtClean="0"/>
                        <a:t>11</a:t>
                      </a:r>
                      <a:endParaRPr lang="en-US" sz="2000" dirty="0"/>
                    </a:p>
                  </a:txBody>
                  <a:tcPr/>
                </a:tc>
              </a:tr>
              <a:tr h="370840">
                <a:tc>
                  <a:txBody>
                    <a:bodyPr/>
                    <a:lstStyle/>
                    <a:p>
                      <a:r>
                        <a:rPr lang="en-US" sz="2000" dirty="0" smtClean="0"/>
                        <a:t>Communication</a:t>
                      </a:r>
                      <a:endParaRPr lang="en-US" sz="2000" dirty="0"/>
                    </a:p>
                  </a:txBody>
                  <a:tcPr/>
                </a:tc>
                <a:tc>
                  <a:txBody>
                    <a:bodyPr/>
                    <a:lstStyle/>
                    <a:p>
                      <a:r>
                        <a:rPr lang="en-US" sz="2000" dirty="0" smtClean="0"/>
                        <a:t>125</a:t>
                      </a:r>
                      <a:endParaRPr lang="en-US" sz="2000" dirty="0"/>
                    </a:p>
                  </a:txBody>
                  <a:tcPr/>
                </a:tc>
                <a:tc>
                  <a:txBody>
                    <a:bodyPr/>
                    <a:lstStyle/>
                    <a:p>
                      <a:r>
                        <a:rPr lang="en-US" sz="2000" dirty="0" smtClean="0"/>
                        <a:t>160</a:t>
                      </a:r>
                      <a:endParaRPr lang="en-US" sz="2000" dirty="0"/>
                    </a:p>
                  </a:txBody>
                  <a:tcPr/>
                </a:tc>
                <a:tc>
                  <a:txBody>
                    <a:bodyPr/>
                    <a:lstStyle/>
                    <a:p>
                      <a:r>
                        <a:rPr lang="en-US" sz="2000" dirty="0" smtClean="0"/>
                        <a:t>3</a:t>
                      </a:r>
                      <a:endParaRPr lang="en-US" sz="2000" dirty="0"/>
                    </a:p>
                  </a:txBody>
                  <a:tcPr/>
                </a:tc>
              </a:tr>
            </a:tbl>
          </a:graphicData>
        </a:graphic>
      </p:graphicFrame>
    </p:spTree>
    <p:extLst>
      <p:ext uri="{BB962C8B-B14F-4D97-AF65-F5344CB8AC3E}">
        <p14:creationId xmlns:p14="http://schemas.microsoft.com/office/powerpoint/2010/main" val="2347862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57200" y="1600200"/>
            <a:ext cx="8229600" cy="2667000"/>
          </a:xfrm>
        </p:spPr>
        <p:txBody>
          <a:bodyPr/>
          <a:lstStyle/>
          <a:p>
            <a:r>
              <a:rPr lang="en-US" dirty="0" smtClean="0"/>
              <a:t>Target Zynq7020 device </a:t>
            </a:r>
          </a:p>
          <a:p>
            <a:r>
              <a:rPr lang="en-US" dirty="0" smtClean="0"/>
              <a:t>Used SAD, SSD and Gaussian convolution</a:t>
            </a:r>
          </a:p>
          <a:p>
            <a:r>
              <a:rPr lang="en-US" dirty="0" smtClean="0"/>
              <a:t>Used BUFGMUX primitive for clock switching</a:t>
            </a:r>
          </a:p>
          <a:p>
            <a:r>
              <a:rPr lang="en-US" dirty="0" smtClean="0"/>
              <a:t>Manually applied tiling and clustering</a:t>
            </a:r>
          </a:p>
        </p:txBody>
      </p:sp>
      <p:graphicFrame>
        <p:nvGraphicFramePr>
          <p:cNvPr id="5" name="Table 4"/>
          <p:cNvGraphicFramePr>
            <a:graphicFrameLocks noGrp="1"/>
          </p:cNvGraphicFramePr>
          <p:nvPr>
            <p:extLst>
              <p:ext uri="{D42A27DB-BD31-4B8C-83A1-F6EECF244321}">
                <p14:modId xmlns:p14="http://schemas.microsoft.com/office/powerpoint/2010/main" val="3007857704"/>
              </p:ext>
            </p:extLst>
          </p:nvPr>
        </p:nvGraphicFramePr>
        <p:xfrm>
          <a:off x="838200" y="4191000"/>
          <a:ext cx="7467600" cy="1889760"/>
        </p:xfrm>
        <a:graphic>
          <a:graphicData uri="http://schemas.openxmlformats.org/drawingml/2006/table">
            <a:tbl>
              <a:tblPr firstRow="1" bandRow="1">
                <a:tableStyleId>{5C22544A-7EE6-4342-B048-85BDC9FD1C3A}</a:tableStyleId>
              </a:tblPr>
              <a:tblGrid>
                <a:gridCol w="1866900"/>
                <a:gridCol w="1866900"/>
                <a:gridCol w="1866900"/>
                <a:gridCol w="1866900"/>
              </a:tblGrid>
              <a:tr h="370840">
                <a:tc>
                  <a:txBody>
                    <a:bodyPr/>
                    <a:lstStyle/>
                    <a:p>
                      <a:r>
                        <a:rPr lang="en-US" sz="2000" dirty="0" smtClean="0"/>
                        <a:t>Algorithm</a:t>
                      </a:r>
                      <a:endParaRPr lang="en-US" sz="2000" dirty="0"/>
                    </a:p>
                  </a:txBody>
                  <a:tcPr/>
                </a:tc>
                <a:tc>
                  <a:txBody>
                    <a:bodyPr/>
                    <a:lstStyle/>
                    <a:p>
                      <a:r>
                        <a:rPr lang="en-US" sz="2000" dirty="0" smtClean="0"/>
                        <a:t>Tile Size</a:t>
                      </a:r>
                      <a:endParaRPr lang="en-US" sz="2000" dirty="0"/>
                    </a:p>
                  </a:txBody>
                  <a:tcPr/>
                </a:tc>
                <a:tc>
                  <a:txBody>
                    <a:bodyPr/>
                    <a:lstStyle/>
                    <a:p>
                      <a:r>
                        <a:rPr lang="en-US" sz="2000" dirty="0" smtClean="0"/>
                        <a:t>Clock Switches per Outer</a:t>
                      </a:r>
                      <a:r>
                        <a:rPr lang="en-US" sz="2000" baseline="0" dirty="0" smtClean="0"/>
                        <a:t> Loop</a:t>
                      </a:r>
                      <a:endParaRPr lang="en-US" sz="2000" dirty="0"/>
                    </a:p>
                  </a:txBody>
                  <a:tcPr/>
                </a:tc>
                <a:tc>
                  <a:txBody>
                    <a:bodyPr/>
                    <a:lstStyle/>
                    <a:p>
                      <a:r>
                        <a:rPr lang="en-US" sz="2000" dirty="0" smtClean="0"/>
                        <a:t>Speedup</a:t>
                      </a:r>
                      <a:endParaRPr lang="en-US" sz="2000" dirty="0"/>
                    </a:p>
                  </a:txBody>
                  <a:tcPr/>
                </a:tc>
              </a:tr>
              <a:tr h="370840">
                <a:tc>
                  <a:txBody>
                    <a:bodyPr/>
                    <a:lstStyle/>
                    <a:p>
                      <a:r>
                        <a:rPr lang="en-US" sz="2000" dirty="0" smtClean="0"/>
                        <a:t>SAD</a:t>
                      </a:r>
                      <a:endParaRPr lang="en-US" sz="2000" dirty="0"/>
                    </a:p>
                  </a:txBody>
                  <a:tcPr/>
                </a:tc>
                <a:tc>
                  <a:txBody>
                    <a:bodyPr/>
                    <a:lstStyle/>
                    <a:p>
                      <a:r>
                        <a:rPr lang="en-US" sz="2000" dirty="0" smtClean="0"/>
                        <a:t>-</a:t>
                      </a:r>
                      <a:endParaRPr lang="en-US" sz="2000" dirty="0"/>
                    </a:p>
                  </a:txBody>
                  <a:tcPr/>
                </a:tc>
                <a:tc>
                  <a:txBody>
                    <a:bodyPr/>
                    <a:lstStyle/>
                    <a:p>
                      <a:r>
                        <a:rPr lang="en-US" sz="2000" dirty="0" smtClean="0"/>
                        <a:t>0</a:t>
                      </a:r>
                      <a:endParaRPr lang="en-US" sz="2000" dirty="0"/>
                    </a:p>
                  </a:txBody>
                  <a:tcPr/>
                </a:tc>
                <a:tc>
                  <a:txBody>
                    <a:bodyPr/>
                    <a:lstStyle/>
                    <a:p>
                      <a:r>
                        <a:rPr lang="en-US" sz="2000" dirty="0" smtClean="0"/>
                        <a:t>1.28</a:t>
                      </a:r>
                      <a:endParaRPr lang="en-US" sz="2000" dirty="0"/>
                    </a:p>
                  </a:txBody>
                  <a:tcPr/>
                </a:tc>
              </a:tr>
              <a:tr h="370840">
                <a:tc>
                  <a:txBody>
                    <a:bodyPr/>
                    <a:lstStyle/>
                    <a:p>
                      <a:r>
                        <a:rPr lang="en-US" sz="2000" dirty="0" smtClean="0"/>
                        <a:t>SSD</a:t>
                      </a:r>
                      <a:endParaRPr lang="en-US" sz="2000" dirty="0"/>
                    </a:p>
                  </a:txBody>
                  <a:tcPr/>
                </a:tc>
                <a:tc>
                  <a:txBody>
                    <a:bodyPr/>
                    <a:lstStyle/>
                    <a:p>
                      <a:r>
                        <a:rPr lang="en-US" sz="2000" dirty="0" smtClean="0"/>
                        <a:t>30</a:t>
                      </a:r>
                      <a:endParaRPr lang="en-US" sz="2000" dirty="0"/>
                    </a:p>
                  </a:txBody>
                  <a:tcPr/>
                </a:tc>
                <a:tc>
                  <a:txBody>
                    <a:bodyPr/>
                    <a:lstStyle/>
                    <a:p>
                      <a:r>
                        <a:rPr lang="en-US" sz="2000" dirty="0" smtClean="0"/>
                        <a:t>2</a:t>
                      </a:r>
                      <a:endParaRPr lang="en-US" sz="2000" dirty="0"/>
                    </a:p>
                  </a:txBody>
                  <a:tcPr/>
                </a:tc>
                <a:tc>
                  <a:txBody>
                    <a:bodyPr/>
                    <a:lstStyle/>
                    <a:p>
                      <a:r>
                        <a:rPr lang="en-US" sz="2000" dirty="0" smtClean="0"/>
                        <a:t>1.10</a:t>
                      </a:r>
                      <a:endParaRPr lang="en-US" sz="2000" dirty="0"/>
                    </a:p>
                  </a:txBody>
                  <a:tcPr/>
                </a:tc>
              </a:tr>
              <a:tr h="370840">
                <a:tc>
                  <a:txBody>
                    <a:bodyPr/>
                    <a:lstStyle/>
                    <a:p>
                      <a:r>
                        <a:rPr lang="en-US" sz="2000" dirty="0" smtClean="0"/>
                        <a:t>Convolution</a:t>
                      </a:r>
                      <a:endParaRPr lang="en-US" sz="2000" dirty="0"/>
                    </a:p>
                  </a:txBody>
                  <a:tcPr/>
                </a:tc>
                <a:tc>
                  <a:txBody>
                    <a:bodyPr/>
                    <a:lstStyle/>
                    <a:p>
                      <a:r>
                        <a:rPr lang="en-US" sz="2000" dirty="0" smtClean="0"/>
                        <a:t>10</a:t>
                      </a:r>
                      <a:endParaRPr lang="en-US" sz="2000" dirty="0"/>
                    </a:p>
                  </a:txBody>
                  <a:tcPr/>
                </a:tc>
                <a:tc>
                  <a:txBody>
                    <a:bodyPr/>
                    <a:lstStyle/>
                    <a:p>
                      <a:r>
                        <a:rPr lang="en-US" sz="2000" dirty="0" smtClean="0"/>
                        <a:t>4</a:t>
                      </a:r>
                      <a:endParaRPr lang="en-US" sz="2000" dirty="0"/>
                    </a:p>
                  </a:txBody>
                  <a:tcPr/>
                </a:tc>
                <a:tc>
                  <a:txBody>
                    <a:bodyPr/>
                    <a:lstStyle/>
                    <a:p>
                      <a:r>
                        <a:rPr lang="en-US" sz="2000" dirty="0" smtClean="0"/>
                        <a:t>0.90</a:t>
                      </a:r>
                      <a:endParaRPr lang="en-US" sz="2000" dirty="0"/>
                    </a:p>
                  </a:txBody>
                  <a:tcPr/>
                </a:tc>
              </a:tr>
            </a:tbl>
          </a:graphicData>
        </a:graphic>
      </p:graphicFrame>
    </p:spTree>
    <p:extLst>
      <p:ext uri="{BB962C8B-B14F-4D97-AF65-F5344CB8AC3E}">
        <p14:creationId xmlns:p14="http://schemas.microsoft.com/office/powerpoint/2010/main" val="30951614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Content Placeholder 2"/>
          <p:cNvSpPr>
            <a:spLocks noGrp="1"/>
          </p:cNvSpPr>
          <p:nvPr>
            <p:ph idx="1"/>
          </p:nvPr>
        </p:nvSpPr>
        <p:spPr>
          <a:xfrm>
            <a:off x="457200" y="1600200"/>
            <a:ext cx="8229600" cy="4343400"/>
          </a:xfrm>
        </p:spPr>
        <p:txBody>
          <a:bodyPr>
            <a:normAutofit fontScale="92500" lnSpcReduction="10000"/>
          </a:bodyPr>
          <a:lstStyle/>
          <a:p>
            <a:r>
              <a:rPr lang="en-US" dirty="0" smtClean="0"/>
              <a:t>Energy consumption evaluations carried out on realistic SIFT image matching workload (1 feature extraction and database match per second)</a:t>
            </a:r>
          </a:p>
          <a:p>
            <a:r>
              <a:rPr lang="en-US" dirty="0" smtClean="0"/>
              <a:t>Power gating assumed off-chip for FPGA fabric, clock gating on-chip for the </a:t>
            </a:r>
            <a:r>
              <a:rPr lang="en-US" dirty="0" err="1" smtClean="0"/>
              <a:t>Zynq</a:t>
            </a:r>
            <a:endParaRPr lang="en-US" dirty="0" smtClean="0"/>
          </a:p>
          <a:p>
            <a:r>
              <a:rPr lang="en-US" dirty="0" smtClean="0"/>
              <a:t>The system is kept in low-power modes whenever it is not computing</a:t>
            </a:r>
          </a:p>
          <a:p>
            <a:r>
              <a:rPr lang="en-US" dirty="0" smtClean="0"/>
              <a:t>Both static and reconfigurable implementations tested</a:t>
            </a:r>
          </a:p>
        </p:txBody>
      </p:sp>
    </p:spTree>
    <p:extLst>
      <p:ext uri="{BB962C8B-B14F-4D97-AF65-F5344CB8AC3E}">
        <p14:creationId xmlns:p14="http://schemas.microsoft.com/office/powerpoint/2010/main" val="32095707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670233807"/>
              </p:ext>
            </p:extLst>
          </p:nvPr>
        </p:nvGraphicFramePr>
        <p:xfrm>
          <a:off x="914400" y="1844040"/>
          <a:ext cx="7315200" cy="3566160"/>
        </p:xfrm>
        <a:graphic>
          <a:graphicData uri="http://schemas.openxmlformats.org/drawingml/2006/table">
            <a:tbl>
              <a:tblPr firstRow="1" bandRow="1">
                <a:tableStyleId>{5C22544A-7EE6-4342-B048-85BDC9FD1C3A}</a:tableStyleId>
              </a:tblPr>
              <a:tblGrid>
                <a:gridCol w="2971800"/>
                <a:gridCol w="1447800"/>
                <a:gridCol w="1447800"/>
                <a:gridCol w="1447800"/>
              </a:tblGrid>
              <a:tr h="370840">
                <a:tc>
                  <a:txBody>
                    <a:bodyPr/>
                    <a:lstStyle/>
                    <a:p>
                      <a:r>
                        <a:rPr lang="en-US" sz="2000" dirty="0" smtClean="0"/>
                        <a:t>Implementation</a:t>
                      </a:r>
                      <a:endParaRPr lang="en-US" sz="2000" dirty="0"/>
                    </a:p>
                  </a:txBody>
                  <a:tcPr/>
                </a:tc>
                <a:tc>
                  <a:txBody>
                    <a:bodyPr/>
                    <a:lstStyle/>
                    <a:p>
                      <a:r>
                        <a:rPr lang="en-US" sz="2000" dirty="0" smtClean="0"/>
                        <a:t>Baseline</a:t>
                      </a:r>
                      <a:endParaRPr lang="en-US" sz="2000" dirty="0"/>
                    </a:p>
                  </a:txBody>
                  <a:tcPr/>
                </a:tc>
                <a:tc>
                  <a:txBody>
                    <a:bodyPr/>
                    <a:lstStyle/>
                    <a:p>
                      <a:r>
                        <a:rPr lang="en-US" sz="2000" dirty="0" smtClean="0"/>
                        <a:t>CS</a:t>
                      </a:r>
                      <a:endParaRPr lang="en-US" sz="2000" dirty="0"/>
                    </a:p>
                  </a:txBody>
                  <a:tcPr/>
                </a:tc>
                <a:tc>
                  <a:txBody>
                    <a:bodyPr/>
                    <a:lstStyle/>
                    <a:p>
                      <a:r>
                        <a:rPr lang="en-US" sz="2000" dirty="0" smtClean="0"/>
                        <a:t>RCS</a:t>
                      </a:r>
                      <a:endParaRPr lang="en-US" sz="2000" dirty="0"/>
                    </a:p>
                  </a:txBody>
                  <a:tcPr/>
                </a:tc>
              </a:tr>
              <a:tr h="370840">
                <a:tc>
                  <a:txBody>
                    <a:bodyPr/>
                    <a:lstStyle/>
                    <a:p>
                      <a:r>
                        <a:rPr lang="en-US" sz="2000" dirty="0" smtClean="0"/>
                        <a:t>T convolution [</a:t>
                      </a:r>
                      <a:r>
                        <a:rPr lang="en-US" sz="2000" dirty="0" err="1" smtClean="0"/>
                        <a:t>ms</a:t>
                      </a:r>
                      <a:r>
                        <a:rPr lang="en-US" sz="2000" dirty="0" smtClean="0"/>
                        <a:t>]</a:t>
                      </a:r>
                      <a:endParaRPr lang="en-US" sz="2000" dirty="0"/>
                    </a:p>
                  </a:txBody>
                  <a:tcPr/>
                </a:tc>
                <a:tc>
                  <a:txBody>
                    <a:bodyPr/>
                    <a:lstStyle/>
                    <a:p>
                      <a:r>
                        <a:rPr lang="en-US" sz="2000" dirty="0" smtClean="0"/>
                        <a:t>180</a:t>
                      </a:r>
                      <a:endParaRPr lang="en-US" sz="2000" dirty="0"/>
                    </a:p>
                  </a:txBody>
                  <a:tcPr/>
                </a:tc>
                <a:tc>
                  <a:txBody>
                    <a:bodyPr/>
                    <a:lstStyle/>
                    <a:p>
                      <a:r>
                        <a:rPr lang="en-US" sz="2000" dirty="0" smtClean="0"/>
                        <a:t>198</a:t>
                      </a:r>
                      <a:endParaRPr lang="en-US" sz="2000" dirty="0"/>
                    </a:p>
                  </a:txBody>
                  <a:tcPr/>
                </a:tc>
                <a:tc>
                  <a:txBody>
                    <a:bodyPr/>
                    <a:lstStyle/>
                    <a:p>
                      <a:r>
                        <a:rPr lang="en-US" sz="2000" dirty="0" smtClean="0"/>
                        <a:t>180</a:t>
                      </a:r>
                      <a:endParaRPr lang="en-US" sz="2000" dirty="0"/>
                    </a:p>
                  </a:txBody>
                  <a:tcPr/>
                </a:tc>
              </a:tr>
              <a:tr h="370840">
                <a:tc>
                  <a:txBody>
                    <a:bodyPr/>
                    <a:lstStyle/>
                    <a:p>
                      <a:r>
                        <a:rPr lang="en-US" sz="2000" dirty="0" smtClean="0"/>
                        <a:t>T matching</a:t>
                      </a:r>
                      <a:r>
                        <a:rPr lang="en-US" sz="2000" baseline="0" dirty="0" smtClean="0"/>
                        <a:t> [</a:t>
                      </a:r>
                      <a:r>
                        <a:rPr lang="en-US" sz="2000" baseline="0" dirty="0" err="1" smtClean="0"/>
                        <a:t>ms</a:t>
                      </a:r>
                      <a:r>
                        <a:rPr lang="en-US" sz="2000" baseline="0" dirty="0" smtClean="0"/>
                        <a:t>]</a:t>
                      </a:r>
                      <a:endParaRPr lang="en-US" sz="2000" dirty="0"/>
                    </a:p>
                  </a:txBody>
                  <a:tcPr/>
                </a:tc>
                <a:tc>
                  <a:txBody>
                    <a:bodyPr/>
                    <a:lstStyle/>
                    <a:p>
                      <a:r>
                        <a:rPr lang="en-US" sz="2000" dirty="0" smtClean="0"/>
                        <a:t>560</a:t>
                      </a:r>
                      <a:endParaRPr lang="en-US" sz="2000" dirty="0"/>
                    </a:p>
                  </a:txBody>
                  <a:tcPr/>
                </a:tc>
                <a:tc>
                  <a:txBody>
                    <a:bodyPr/>
                    <a:lstStyle/>
                    <a:p>
                      <a:r>
                        <a:rPr lang="en-US" sz="2000" dirty="0" smtClean="0"/>
                        <a:t>437</a:t>
                      </a:r>
                      <a:endParaRPr lang="en-US" sz="2000" dirty="0"/>
                    </a:p>
                  </a:txBody>
                  <a:tcPr/>
                </a:tc>
                <a:tc>
                  <a:txBody>
                    <a:bodyPr/>
                    <a:lstStyle/>
                    <a:p>
                      <a:r>
                        <a:rPr lang="en-US" sz="2000" dirty="0" smtClean="0"/>
                        <a:t>437</a:t>
                      </a:r>
                      <a:endParaRPr lang="en-US" sz="2000" dirty="0"/>
                    </a:p>
                  </a:txBody>
                  <a:tcPr/>
                </a:tc>
              </a:tr>
              <a:tr h="370840">
                <a:tc>
                  <a:txBody>
                    <a:bodyPr/>
                    <a:lstStyle/>
                    <a:p>
                      <a:r>
                        <a:rPr lang="en-US" sz="2000" dirty="0" smtClean="0"/>
                        <a:t>T total [</a:t>
                      </a:r>
                      <a:r>
                        <a:rPr lang="en-US" sz="2000" dirty="0" err="1" smtClean="0"/>
                        <a:t>ms</a:t>
                      </a:r>
                      <a:r>
                        <a:rPr lang="en-US" sz="2000" dirty="0" smtClean="0"/>
                        <a:t>]</a:t>
                      </a:r>
                      <a:endParaRPr lang="en-US" sz="2000" dirty="0"/>
                    </a:p>
                  </a:txBody>
                  <a:tcPr/>
                </a:tc>
                <a:tc>
                  <a:txBody>
                    <a:bodyPr/>
                    <a:lstStyle/>
                    <a:p>
                      <a:r>
                        <a:rPr lang="en-US" sz="2000" dirty="0" smtClean="0"/>
                        <a:t>740</a:t>
                      </a:r>
                      <a:endParaRPr lang="en-US" sz="2000" dirty="0"/>
                    </a:p>
                  </a:txBody>
                  <a:tcPr/>
                </a:tc>
                <a:tc>
                  <a:txBody>
                    <a:bodyPr/>
                    <a:lstStyle/>
                    <a:p>
                      <a:r>
                        <a:rPr lang="en-US" sz="2000" dirty="0" smtClean="0"/>
                        <a:t>635</a:t>
                      </a:r>
                      <a:endParaRPr lang="en-US" sz="2000" dirty="0"/>
                    </a:p>
                  </a:txBody>
                  <a:tcPr/>
                </a:tc>
                <a:tc>
                  <a:txBody>
                    <a:bodyPr/>
                    <a:lstStyle/>
                    <a:p>
                      <a:r>
                        <a:rPr lang="en-US" sz="2000" dirty="0" smtClean="0"/>
                        <a:t>617</a:t>
                      </a:r>
                      <a:endParaRPr lang="en-US" sz="2000" dirty="0"/>
                    </a:p>
                  </a:txBody>
                  <a:tcPr/>
                </a:tc>
              </a:tr>
              <a:tr h="370840">
                <a:tc>
                  <a:txBody>
                    <a:bodyPr/>
                    <a:lstStyle/>
                    <a:p>
                      <a:r>
                        <a:rPr lang="en-US" sz="2000" dirty="0" smtClean="0"/>
                        <a:t>FPGA Power [</a:t>
                      </a:r>
                      <a:r>
                        <a:rPr lang="en-US" sz="2000" dirty="0" err="1" smtClean="0"/>
                        <a:t>mW</a:t>
                      </a:r>
                      <a:r>
                        <a:rPr lang="en-US" sz="2000" dirty="0" smtClean="0"/>
                        <a:t>]</a:t>
                      </a:r>
                      <a:endParaRPr lang="en-US" sz="2000" dirty="0"/>
                    </a:p>
                  </a:txBody>
                  <a:tcPr/>
                </a:tc>
                <a:tc>
                  <a:txBody>
                    <a:bodyPr/>
                    <a:lstStyle/>
                    <a:p>
                      <a:r>
                        <a:rPr lang="en-US" sz="2000" dirty="0" smtClean="0"/>
                        <a:t>600</a:t>
                      </a:r>
                      <a:endParaRPr lang="en-US" sz="2000" dirty="0"/>
                    </a:p>
                  </a:txBody>
                  <a:tcPr/>
                </a:tc>
                <a:tc>
                  <a:txBody>
                    <a:bodyPr/>
                    <a:lstStyle/>
                    <a:p>
                      <a:r>
                        <a:rPr lang="en-US" sz="2000" dirty="0" smtClean="0"/>
                        <a:t>636</a:t>
                      </a:r>
                      <a:endParaRPr lang="en-US" sz="2000" dirty="0"/>
                    </a:p>
                  </a:txBody>
                  <a:tcPr/>
                </a:tc>
                <a:tc>
                  <a:txBody>
                    <a:bodyPr/>
                    <a:lstStyle/>
                    <a:p>
                      <a:r>
                        <a:rPr lang="en-US" sz="2000" dirty="0" smtClean="0"/>
                        <a:t>636</a:t>
                      </a:r>
                      <a:endParaRPr lang="en-US" sz="2000" dirty="0"/>
                    </a:p>
                  </a:txBody>
                  <a:tcPr/>
                </a:tc>
              </a:tr>
              <a:tr h="370840">
                <a:tc>
                  <a:txBody>
                    <a:bodyPr/>
                    <a:lstStyle/>
                    <a:p>
                      <a:r>
                        <a:rPr lang="en-US" sz="2000" dirty="0" err="1" smtClean="0"/>
                        <a:t>Zynq</a:t>
                      </a:r>
                      <a:r>
                        <a:rPr lang="en-US" sz="2000" dirty="0" smtClean="0"/>
                        <a:t> Total Power [</a:t>
                      </a:r>
                      <a:r>
                        <a:rPr lang="en-US" sz="2000" dirty="0" err="1" smtClean="0"/>
                        <a:t>mW</a:t>
                      </a:r>
                      <a:r>
                        <a:rPr lang="en-US" sz="2000" dirty="0" smtClean="0"/>
                        <a:t>]</a:t>
                      </a:r>
                      <a:endParaRPr lang="en-US" sz="2000" dirty="0"/>
                    </a:p>
                  </a:txBody>
                  <a:tcPr/>
                </a:tc>
                <a:tc>
                  <a:txBody>
                    <a:bodyPr/>
                    <a:lstStyle/>
                    <a:p>
                      <a:r>
                        <a:rPr lang="en-US" sz="2000" dirty="0" smtClean="0"/>
                        <a:t>1620</a:t>
                      </a:r>
                      <a:endParaRPr lang="en-US" sz="2000" dirty="0"/>
                    </a:p>
                  </a:txBody>
                  <a:tcPr/>
                </a:tc>
                <a:tc>
                  <a:txBody>
                    <a:bodyPr/>
                    <a:lstStyle/>
                    <a:p>
                      <a:r>
                        <a:rPr lang="en-US" sz="2000" dirty="0" smtClean="0"/>
                        <a:t>1656</a:t>
                      </a:r>
                      <a:endParaRPr lang="en-US" sz="2000" dirty="0"/>
                    </a:p>
                  </a:txBody>
                  <a:tcPr/>
                </a:tc>
                <a:tc>
                  <a:txBody>
                    <a:bodyPr/>
                    <a:lstStyle/>
                    <a:p>
                      <a:r>
                        <a:rPr lang="en-US" sz="2000" dirty="0" smtClean="0"/>
                        <a:t>1656</a:t>
                      </a:r>
                      <a:endParaRPr lang="en-US" sz="2000" dirty="0"/>
                    </a:p>
                  </a:txBody>
                  <a:tcPr/>
                </a:tc>
              </a:tr>
              <a:tr h="370840">
                <a:tc>
                  <a:txBody>
                    <a:bodyPr/>
                    <a:lstStyle/>
                    <a:p>
                      <a:r>
                        <a:rPr lang="en-US" sz="2000" dirty="0" smtClean="0"/>
                        <a:t>Energy Consumption [</a:t>
                      </a:r>
                      <a:r>
                        <a:rPr lang="en-US" sz="2000" dirty="0" err="1" smtClean="0"/>
                        <a:t>mJ</a:t>
                      </a:r>
                      <a:r>
                        <a:rPr lang="en-US" sz="2000" dirty="0" smtClean="0"/>
                        <a:t>]</a:t>
                      </a:r>
                      <a:endParaRPr lang="en-US" sz="2000" dirty="0"/>
                    </a:p>
                  </a:txBody>
                  <a:tcPr/>
                </a:tc>
                <a:tc>
                  <a:txBody>
                    <a:bodyPr/>
                    <a:lstStyle/>
                    <a:p>
                      <a:r>
                        <a:rPr lang="en-US" sz="2000" dirty="0" smtClean="0"/>
                        <a:t>1199</a:t>
                      </a:r>
                      <a:endParaRPr lang="en-US" sz="2000" dirty="0"/>
                    </a:p>
                  </a:txBody>
                  <a:tcPr/>
                </a:tc>
                <a:tc>
                  <a:txBody>
                    <a:bodyPr/>
                    <a:lstStyle/>
                    <a:p>
                      <a:r>
                        <a:rPr lang="en-US" sz="2000" dirty="0" smtClean="0"/>
                        <a:t>1053</a:t>
                      </a:r>
                      <a:endParaRPr lang="en-US" sz="2000" dirty="0"/>
                    </a:p>
                  </a:txBody>
                  <a:tcPr/>
                </a:tc>
                <a:tc>
                  <a:txBody>
                    <a:bodyPr/>
                    <a:lstStyle/>
                    <a:p>
                      <a:r>
                        <a:rPr lang="en-US" sz="2000" dirty="0" smtClean="0"/>
                        <a:t>1021</a:t>
                      </a:r>
                      <a:endParaRPr lang="en-US" sz="2000" dirty="0"/>
                    </a:p>
                  </a:txBody>
                  <a:tcPr/>
                </a:tc>
              </a:tr>
              <a:tr h="370840">
                <a:tc>
                  <a:txBody>
                    <a:bodyPr/>
                    <a:lstStyle/>
                    <a:p>
                      <a:r>
                        <a:rPr lang="en-US" sz="2000" dirty="0" smtClean="0"/>
                        <a:t>Speedup</a:t>
                      </a:r>
                      <a:endParaRPr lang="en-US" sz="2000" dirty="0"/>
                    </a:p>
                  </a:txBody>
                  <a:tcPr/>
                </a:tc>
                <a:tc>
                  <a:txBody>
                    <a:bodyPr/>
                    <a:lstStyle/>
                    <a:p>
                      <a:r>
                        <a:rPr lang="en-US" sz="2000" dirty="0" smtClean="0"/>
                        <a:t>1</a:t>
                      </a:r>
                      <a:endParaRPr lang="en-US" sz="2000" dirty="0"/>
                    </a:p>
                  </a:txBody>
                  <a:tcPr/>
                </a:tc>
                <a:tc>
                  <a:txBody>
                    <a:bodyPr/>
                    <a:lstStyle/>
                    <a:p>
                      <a:r>
                        <a:rPr lang="en-US" sz="2000" dirty="0" smtClean="0"/>
                        <a:t>1.16</a:t>
                      </a:r>
                      <a:endParaRPr lang="en-US" sz="2000" dirty="0"/>
                    </a:p>
                  </a:txBody>
                  <a:tcPr/>
                </a:tc>
                <a:tc>
                  <a:txBody>
                    <a:bodyPr/>
                    <a:lstStyle/>
                    <a:p>
                      <a:r>
                        <a:rPr lang="en-US" sz="2000" dirty="0" smtClean="0"/>
                        <a:t>1.20</a:t>
                      </a:r>
                      <a:endParaRPr lang="en-US" sz="2000" dirty="0"/>
                    </a:p>
                  </a:txBody>
                  <a:tcPr/>
                </a:tc>
              </a:tr>
              <a:tr h="370840">
                <a:tc>
                  <a:txBody>
                    <a:bodyPr/>
                    <a:lstStyle/>
                    <a:p>
                      <a:r>
                        <a:rPr lang="en-US" sz="2000" dirty="0" smtClean="0"/>
                        <a:t>Relative Energy</a:t>
                      </a:r>
                      <a:endParaRPr lang="en-US" sz="2000" dirty="0"/>
                    </a:p>
                  </a:txBody>
                  <a:tcPr/>
                </a:tc>
                <a:tc>
                  <a:txBody>
                    <a:bodyPr/>
                    <a:lstStyle/>
                    <a:p>
                      <a:r>
                        <a:rPr lang="en-US" sz="2000" dirty="0" smtClean="0"/>
                        <a:t>1</a:t>
                      </a:r>
                      <a:endParaRPr lang="en-US" sz="2000" dirty="0"/>
                    </a:p>
                  </a:txBody>
                  <a:tcPr/>
                </a:tc>
                <a:tc>
                  <a:txBody>
                    <a:bodyPr/>
                    <a:lstStyle/>
                    <a:p>
                      <a:r>
                        <a:rPr lang="en-US" sz="2000" dirty="0" smtClean="0"/>
                        <a:t>0.88</a:t>
                      </a:r>
                      <a:endParaRPr lang="en-US" sz="2000" dirty="0"/>
                    </a:p>
                  </a:txBody>
                  <a:tcPr/>
                </a:tc>
                <a:tc>
                  <a:txBody>
                    <a:bodyPr/>
                    <a:lstStyle/>
                    <a:p>
                      <a:r>
                        <a:rPr lang="en-US" sz="2000" dirty="0" smtClean="0"/>
                        <a:t>0.85</a:t>
                      </a:r>
                      <a:endParaRPr lang="en-US" sz="2000" dirty="0"/>
                    </a:p>
                  </a:txBody>
                  <a:tcPr/>
                </a:tc>
              </a:tr>
            </a:tbl>
          </a:graphicData>
        </a:graphic>
      </p:graphicFrame>
    </p:spTree>
    <p:extLst>
      <p:ext uri="{BB962C8B-B14F-4D97-AF65-F5344CB8AC3E}">
        <p14:creationId xmlns:p14="http://schemas.microsoft.com/office/powerpoint/2010/main" val="14733044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VASILE decouples timing of instructions in order to avoid timing penalties from FPGA non-uniform resource placement</a:t>
            </a:r>
          </a:p>
          <a:p>
            <a:r>
              <a:rPr lang="en-US" dirty="0" smtClean="0"/>
              <a:t>On the tested algorithms, speed-up of up to 28% and energy reduction of up to 15%</a:t>
            </a:r>
          </a:p>
          <a:p>
            <a:r>
              <a:rPr lang="en-US" dirty="0" smtClean="0"/>
              <a:t>Future work: VASILE compiler, automation of design methodology</a:t>
            </a:r>
            <a:endParaRPr lang="en-US" dirty="0"/>
          </a:p>
        </p:txBody>
      </p:sp>
    </p:spTree>
    <p:extLst>
      <p:ext uri="{BB962C8B-B14F-4D97-AF65-F5344CB8AC3E}">
        <p14:creationId xmlns:p14="http://schemas.microsoft.com/office/powerpoint/2010/main" val="805431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644775"/>
            <a:ext cx="7772400" cy="1470025"/>
          </a:xfrm>
        </p:spPr>
        <p:txBody>
          <a:bodyPr/>
          <a:lstStyle/>
          <a:p>
            <a:r>
              <a:rPr lang="en-US" dirty="0" smtClean="0"/>
              <a:t>Thank You</a:t>
            </a:r>
            <a:br>
              <a:rPr lang="en-US" dirty="0" smtClean="0"/>
            </a:br>
            <a:r>
              <a:rPr lang="en-US" dirty="0" smtClean="0"/>
              <a:t>Q &amp; A</a:t>
            </a:r>
            <a:endParaRPr lang="en-US" dirty="0"/>
          </a:p>
        </p:txBody>
      </p:sp>
    </p:spTree>
    <p:extLst>
      <p:ext uri="{BB962C8B-B14F-4D97-AF65-F5344CB8AC3E}">
        <p14:creationId xmlns:p14="http://schemas.microsoft.com/office/powerpoint/2010/main" val="1152030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FPGA Vector Processors</a:t>
            </a:r>
          </a:p>
          <a:p>
            <a:pPr lvl="1"/>
            <a:r>
              <a:rPr lang="en-US" dirty="0" smtClean="0"/>
              <a:t>Introduction</a:t>
            </a:r>
          </a:p>
          <a:p>
            <a:pPr lvl="1"/>
            <a:r>
              <a:rPr lang="en-US" dirty="0" smtClean="0"/>
              <a:t>Problem statement</a:t>
            </a:r>
          </a:p>
          <a:p>
            <a:r>
              <a:rPr lang="en-US" dirty="0" smtClean="0"/>
              <a:t>VASILE Architecture</a:t>
            </a:r>
          </a:p>
          <a:p>
            <a:pPr lvl="1"/>
            <a:r>
              <a:rPr lang="en-US" dirty="0" smtClean="0"/>
              <a:t>Hardware Architecture</a:t>
            </a:r>
          </a:p>
          <a:p>
            <a:pPr lvl="1"/>
            <a:r>
              <a:rPr lang="en-US" dirty="0" smtClean="0"/>
              <a:t>Design Methodology</a:t>
            </a:r>
          </a:p>
          <a:p>
            <a:pPr lvl="1"/>
            <a:r>
              <a:rPr lang="en-US" dirty="0" smtClean="0"/>
              <a:t>Software Support</a:t>
            </a:r>
          </a:p>
          <a:p>
            <a:r>
              <a:rPr lang="en-US" dirty="0" smtClean="0"/>
              <a:t>Performance Evaluation</a:t>
            </a:r>
          </a:p>
        </p:txBody>
      </p:sp>
    </p:spTree>
    <p:extLst>
      <p:ext uri="{BB962C8B-B14F-4D97-AF65-F5344CB8AC3E}">
        <p14:creationId xmlns:p14="http://schemas.microsoft.com/office/powerpoint/2010/main" val="2110158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FPGA Vector Processors: Introduction</a:t>
            </a:r>
            <a:endParaRPr lang="en-US" dirty="0"/>
          </a:p>
        </p:txBody>
      </p:sp>
      <p:sp>
        <p:nvSpPr>
          <p:cNvPr id="3" name="Content Placeholder 2"/>
          <p:cNvSpPr>
            <a:spLocks noGrp="1"/>
          </p:cNvSpPr>
          <p:nvPr>
            <p:ph idx="1"/>
          </p:nvPr>
        </p:nvSpPr>
        <p:spPr>
          <a:xfrm>
            <a:off x="457200" y="1600200"/>
            <a:ext cx="8229600" cy="2057399"/>
          </a:xfrm>
        </p:spPr>
        <p:txBody>
          <a:bodyPr>
            <a:normAutofit lnSpcReduction="10000"/>
          </a:bodyPr>
          <a:lstStyle/>
          <a:p>
            <a:r>
              <a:rPr lang="en-US" dirty="0" smtClean="0"/>
              <a:t>Conveniently add custom vector capability to general-purpose processor, on-demand</a:t>
            </a:r>
          </a:p>
          <a:p>
            <a:r>
              <a:rPr lang="en-US" dirty="0" smtClean="0"/>
              <a:t>Application areas: cryptography, computer vision, speech processing </a:t>
            </a:r>
            <a:r>
              <a:rPr lang="en-US" dirty="0" err="1" smtClean="0"/>
              <a:t>etc</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3962400"/>
            <a:ext cx="5294489" cy="2133600"/>
          </a:xfrm>
          <a:prstGeom prst="rect">
            <a:avLst/>
          </a:prstGeom>
        </p:spPr>
      </p:pic>
    </p:spTree>
    <p:extLst>
      <p:ext uri="{BB962C8B-B14F-4D97-AF65-F5344CB8AC3E}">
        <p14:creationId xmlns:p14="http://schemas.microsoft.com/office/powerpoint/2010/main" val="2365853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FPGA Vector Processors: The Problem Statement</a:t>
            </a:r>
            <a:endParaRPr lang="en-US" dirty="0"/>
          </a:p>
        </p:txBody>
      </p:sp>
      <p:sp>
        <p:nvSpPr>
          <p:cNvPr id="3" name="Content Placeholder 2"/>
          <p:cNvSpPr>
            <a:spLocks noGrp="1"/>
          </p:cNvSpPr>
          <p:nvPr>
            <p:ph idx="1"/>
          </p:nvPr>
        </p:nvSpPr>
        <p:spPr>
          <a:xfrm>
            <a:off x="457200" y="1600201"/>
            <a:ext cx="8229600" cy="685800"/>
          </a:xfrm>
        </p:spPr>
        <p:txBody>
          <a:bodyPr/>
          <a:lstStyle/>
          <a:p>
            <a:r>
              <a:rPr lang="en-US" dirty="0" smtClean="0"/>
              <a:t>FPGA architectures are non-uniform</a:t>
            </a:r>
          </a:p>
        </p:txBody>
      </p:sp>
      <p:sp>
        <p:nvSpPr>
          <p:cNvPr id="4" name="TextBox 3"/>
          <p:cNvSpPr txBox="1"/>
          <p:nvPr/>
        </p:nvSpPr>
        <p:spPr>
          <a:xfrm>
            <a:off x="685801" y="3178076"/>
            <a:ext cx="3505199" cy="2308324"/>
          </a:xfrm>
          <a:prstGeom prst="rect">
            <a:avLst/>
          </a:prstGeom>
          <a:noFill/>
        </p:spPr>
        <p:txBody>
          <a:bodyPr wrap="square" rtlCol="0">
            <a:spAutoFit/>
          </a:bodyPr>
          <a:lstStyle/>
          <a:p>
            <a:pPr marL="342900" indent="-342900">
              <a:buFont typeface="Wingdings" pitchFamily="2" charset="2"/>
              <a:buChar char="Ø"/>
            </a:pPr>
            <a:r>
              <a:rPr lang="en-US" sz="2400" dirty="0" smtClean="0"/>
              <a:t>Logic, Memory and DSP placed in columns</a:t>
            </a:r>
          </a:p>
          <a:p>
            <a:pPr marL="342900" indent="-342900">
              <a:buFont typeface="Wingdings" pitchFamily="2" charset="2"/>
              <a:buChar char="Ø"/>
            </a:pPr>
            <a:r>
              <a:rPr lang="en-US" sz="2400" dirty="0" smtClean="0"/>
              <a:t>Column placement is device-specific</a:t>
            </a:r>
          </a:p>
          <a:p>
            <a:pPr marL="342900" indent="-342900">
              <a:buFont typeface="Wingdings" pitchFamily="2" charset="2"/>
              <a:buChar char="Ø"/>
            </a:pPr>
            <a:r>
              <a:rPr lang="en-US" sz="2400" dirty="0" smtClean="0"/>
              <a:t>Memory and DSP are distant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2209800"/>
            <a:ext cx="4357687" cy="4357687"/>
          </a:xfrm>
          <a:prstGeom prst="rect">
            <a:avLst/>
          </a:prstGeom>
        </p:spPr>
      </p:pic>
    </p:spTree>
    <p:extLst>
      <p:ext uri="{BB962C8B-B14F-4D97-AF65-F5344CB8AC3E}">
        <p14:creationId xmlns:p14="http://schemas.microsoft.com/office/powerpoint/2010/main" val="3322494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FPGA Vector Processors: The Problem Statement</a:t>
            </a:r>
            <a:endParaRPr lang="en-US" dirty="0"/>
          </a:p>
        </p:txBody>
      </p:sp>
      <p:sp>
        <p:nvSpPr>
          <p:cNvPr id="3" name="Content Placeholder 2"/>
          <p:cNvSpPr>
            <a:spLocks noGrp="1"/>
          </p:cNvSpPr>
          <p:nvPr>
            <p:ph idx="1"/>
          </p:nvPr>
        </p:nvSpPr>
        <p:spPr>
          <a:xfrm>
            <a:off x="457200" y="1752601"/>
            <a:ext cx="8229600" cy="4571999"/>
          </a:xfrm>
        </p:spPr>
        <p:txBody>
          <a:bodyPr/>
          <a:lstStyle/>
          <a:p>
            <a:r>
              <a:rPr lang="en-US" dirty="0" smtClean="0"/>
              <a:t>FPGA non-uniformity affects design timing</a:t>
            </a:r>
          </a:p>
          <a:p>
            <a:pPr lvl="1"/>
            <a:r>
              <a:rPr lang="en-US" dirty="0" smtClean="0"/>
              <a:t>Under high logic utilization, timing becomes significantly worse as logic must be placed far from DSP or memory resources</a:t>
            </a:r>
          </a:p>
          <a:p>
            <a:r>
              <a:rPr lang="en-US" dirty="0" smtClean="0"/>
              <a:t>Portability is reduced</a:t>
            </a:r>
          </a:p>
          <a:p>
            <a:pPr lvl="1"/>
            <a:r>
              <a:rPr lang="en-US" dirty="0" smtClean="0"/>
              <a:t>Timing is device-specific and must be solved per-device</a:t>
            </a:r>
          </a:p>
          <a:p>
            <a:r>
              <a:rPr lang="en-US" dirty="0" smtClean="0"/>
              <a:t>Typical solution: design for worst-case timing scenario, increasing area and power</a:t>
            </a:r>
          </a:p>
        </p:txBody>
      </p:sp>
    </p:spTree>
    <p:extLst>
      <p:ext uri="{BB962C8B-B14F-4D97-AF65-F5344CB8AC3E}">
        <p14:creationId xmlns:p14="http://schemas.microsoft.com/office/powerpoint/2010/main" val="14702880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VASILE: Vector Architecture for Scaling at Instruction </a:t>
            </a:r>
            <a:r>
              <a:rPr lang="en-US" dirty="0" err="1" smtClean="0"/>
              <a:t>LEvel</a:t>
            </a:r>
            <a:endParaRPr lang="en-US" dirty="0"/>
          </a:p>
        </p:txBody>
      </p:sp>
      <p:sp>
        <p:nvSpPr>
          <p:cNvPr id="3" name="Content Placeholder 2"/>
          <p:cNvSpPr>
            <a:spLocks noGrp="1"/>
          </p:cNvSpPr>
          <p:nvPr>
            <p:ph idx="1"/>
          </p:nvPr>
        </p:nvSpPr>
        <p:spPr>
          <a:xfrm>
            <a:off x="457200" y="1874837"/>
            <a:ext cx="8229600" cy="4525963"/>
          </a:xfrm>
        </p:spPr>
        <p:txBody>
          <a:bodyPr/>
          <a:lstStyle/>
          <a:p>
            <a:r>
              <a:rPr lang="en-US" dirty="0" smtClean="0"/>
              <a:t>Implement pseudo-asynchronous operation</a:t>
            </a:r>
          </a:p>
          <a:p>
            <a:pPr lvl="1"/>
            <a:r>
              <a:rPr lang="en-US" dirty="0" smtClean="0"/>
              <a:t>Limit timing impact to a subset of instructions</a:t>
            </a:r>
          </a:p>
          <a:p>
            <a:pPr lvl="1"/>
            <a:r>
              <a:rPr lang="en-US" dirty="0" smtClean="0"/>
              <a:t>Run clock at the frequency required by the executing instruction</a:t>
            </a:r>
          </a:p>
          <a:p>
            <a:r>
              <a:rPr lang="en-US" dirty="0" smtClean="0"/>
              <a:t>Optimize instructions based on their relative frequency</a:t>
            </a:r>
          </a:p>
          <a:p>
            <a:pPr lvl="1"/>
            <a:r>
              <a:rPr lang="en-US" dirty="0" smtClean="0"/>
              <a:t>“make the common case fast”</a:t>
            </a:r>
            <a:endParaRPr lang="en-US" dirty="0"/>
          </a:p>
        </p:txBody>
      </p:sp>
    </p:spTree>
    <p:extLst>
      <p:ext uri="{BB962C8B-B14F-4D97-AF65-F5344CB8AC3E}">
        <p14:creationId xmlns:p14="http://schemas.microsoft.com/office/powerpoint/2010/main" val="1705445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VASILE</a:t>
            </a:r>
            <a:endParaRPr lang="en-US" dirty="0"/>
          </a:p>
        </p:txBody>
      </p:sp>
      <p:sp>
        <p:nvSpPr>
          <p:cNvPr id="3" name="Content Placeholder 2"/>
          <p:cNvSpPr>
            <a:spLocks noGrp="1"/>
          </p:cNvSpPr>
          <p:nvPr>
            <p:ph idx="1"/>
          </p:nvPr>
        </p:nvSpPr>
        <p:spPr/>
        <p:txBody>
          <a:bodyPr/>
          <a:lstStyle/>
          <a:p>
            <a:r>
              <a:rPr lang="en-US" dirty="0" smtClean="0"/>
              <a:t>Re-evaluate PE architecture</a:t>
            </a:r>
          </a:p>
          <a:p>
            <a:pPr lvl="1"/>
            <a:r>
              <a:rPr lang="en-US" dirty="0" smtClean="0"/>
              <a:t>Divide instructions into classes based on FPGA resources used:</a:t>
            </a:r>
          </a:p>
          <a:p>
            <a:pPr marL="457200" lvl="1" indent="0">
              <a:buNone/>
            </a:pPr>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198699385"/>
              </p:ext>
            </p:extLst>
          </p:nvPr>
        </p:nvGraphicFramePr>
        <p:xfrm>
          <a:off x="914400" y="3581400"/>
          <a:ext cx="7391400" cy="2286000"/>
        </p:xfrm>
        <a:graphic>
          <a:graphicData uri="http://schemas.openxmlformats.org/drawingml/2006/table">
            <a:tbl>
              <a:tblPr firstRow="1" bandRow="1">
                <a:tableStyleId>{5C22544A-7EE6-4342-B048-85BDC9FD1C3A}</a:tableStyleId>
              </a:tblPr>
              <a:tblGrid>
                <a:gridCol w="3695700"/>
                <a:gridCol w="3695700"/>
              </a:tblGrid>
              <a:tr h="370840">
                <a:tc>
                  <a:txBody>
                    <a:bodyPr/>
                    <a:lstStyle/>
                    <a:p>
                      <a:r>
                        <a:rPr lang="en-US" sz="2400" dirty="0" smtClean="0"/>
                        <a:t>Instruction Class</a:t>
                      </a:r>
                      <a:endParaRPr lang="en-US" sz="2400" dirty="0"/>
                    </a:p>
                  </a:txBody>
                  <a:tcPr/>
                </a:tc>
                <a:tc>
                  <a:txBody>
                    <a:bodyPr/>
                    <a:lstStyle/>
                    <a:p>
                      <a:r>
                        <a:rPr lang="en-US" sz="2400" dirty="0" smtClean="0"/>
                        <a:t>FPGA Resource</a:t>
                      </a:r>
                      <a:endParaRPr lang="en-US" sz="2400" dirty="0"/>
                    </a:p>
                  </a:txBody>
                  <a:tcPr/>
                </a:tc>
              </a:tr>
              <a:tr h="370840">
                <a:tc>
                  <a:txBody>
                    <a:bodyPr/>
                    <a:lstStyle/>
                    <a:p>
                      <a:r>
                        <a:rPr lang="en-US" sz="2400" dirty="0" smtClean="0"/>
                        <a:t>Algebra</a:t>
                      </a:r>
                      <a:endParaRPr lang="en-US" sz="2400" dirty="0"/>
                    </a:p>
                  </a:txBody>
                  <a:tcPr/>
                </a:tc>
                <a:tc>
                  <a:txBody>
                    <a:bodyPr/>
                    <a:lstStyle/>
                    <a:p>
                      <a:r>
                        <a:rPr lang="en-US" sz="2400" dirty="0" smtClean="0"/>
                        <a:t>Logic (LUTs)</a:t>
                      </a:r>
                      <a:endParaRPr lang="en-US" sz="2400" dirty="0"/>
                    </a:p>
                  </a:txBody>
                  <a:tcPr/>
                </a:tc>
              </a:tr>
              <a:tr h="370840">
                <a:tc>
                  <a:txBody>
                    <a:bodyPr/>
                    <a:lstStyle/>
                    <a:p>
                      <a:r>
                        <a:rPr lang="en-US" sz="2400" dirty="0" smtClean="0"/>
                        <a:t>Multiplication</a:t>
                      </a:r>
                      <a:endParaRPr lang="en-US" sz="2400" dirty="0"/>
                    </a:p>
                  </a:txBody>
                  <a:tcPr/>
                </a:tc>
                <a:tc>
                  <a:txBody>
                    <a:bodyPr/>
                    <a:lstStyle/>
                    <a:p>
                      <a:r>
                        <a:rPr lang="en-US" sz="2400" dirty="0" smtClean="0"/>
                        <a:t>Embedded Multipliers (DSP)</a:t>
                      </a:r>
                      <a:endParaRPr lang="en-US" sz="2400" dirty="0"/>
                    </a:p>
                  </a:txBody>
                  <a:tcPr/>
                </a:tc>
              </a:tr>
              <a:tr h="370840">
                <a:tc>
                  <a:txBody>
                    <a:bodyPr/>
                    <a:lstStyle/>
                    <a:p>
                      <a:r>
                        <a:rPr lang="en-US" sz="2400" dirty="0" smtClean="0"/>
                        <a:t>Memory</a:t>
                      </a:r>
                      <a:endParaRPr lang="en-US" sz="2400" dirty="0"/>
                    </a:p>
                  </a:txBody>
                  <a:tcPr/>
                </a:tc>
                <a:tc>
                  <a:txBody>
                    <a:bodyPr/>
                    <a:lstStyle/>
                    <a:p>
                      <a:r>
                        <a:rPr lang="en-US" sz="2400" dirty="0" smtClean="0"/>
                        <a:t>Embedded RAM</a:t>
                      </a:r>
                      <a:endParaRPr lang="en-US" sz="2400" dirty="0"/>
                    </a:p>
                  </a:txBody>
                  <a:tcPr/>
                </a:tc>
              </a:tr>
              <a:tr h="370840">
                <a:tc>
                  <a:txBody>
                    <a:bodyPr/>
                    <a:lstStyle/>
                    <a:p>
                      <a:r>
                        <a:rPr lang="en-US" sz="2400" dirty="0" smtClean="0"/>
                        <a:t>Communication</a:t>
                      </a:r>
                      <a:endParaRPr lang="en-US" sz="2400" dirty="0"/>
                    </a:p>
                  </a:txBody>
                  <a:tcPr/>
                </a:tc>
                <a:tc>
                  <a:txBody>
                    <a:bodyPr/>
                    <a:lstStyle/>
                    <a:p>
                      <a:r>
                        <a:rPr lang="en-US" sz="2400" dirty="0" smtClean="0"/>
                        <a:t>Routing</a:t>
                      </a:r>
                      <a:endParaRPr lang="en-US" sz="2400" dirty="0"/>
                    </a:p>
                  </a:txBody>
                  <a:tcPr/>
                </a:tc>
              </a:tr>
            </a:tbl>
          </a:graphicData>
        </a:graphic>
      </p:graphicFrame>
    </p:spTree>
    <p:extLst>
      <p:ext uri="{BB962C8B-B14F-4D97-AF65-F5344CB8AC3E}">
        <p14:creationId xmlns:p14="http://schemas.microsoft.com/office/powerpoint/2010/main" val="1443419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VASILE</a:t>
            </a:r>
            <a:endParaRPr lang="en-US" dirty="0"/>
          </a:p>
        </p:txBody>
      </p:sp>
      <p:sp>
        <p:nvSpPr>
          <p:cNvPr id="3" name="Content Placeholder 2"/>
          <p:cNvSpPr>
            <a:spLocks noGrp="1"/>
          </p:cNvSpPr>
          <p:nvPr>
            <p:ph idx="1"/>
          </p:nvPr>
        </p:nvSpPr>
        <p:spPr>
          <a:xfrm>
            <a:off x="457200" y="1600201"/>
            <a:ext cx="8229600" cy="2743200"/>
          </a:xfrm>
        </p:spPr>
        <p:txBody>
          <a:bodyPr/>
          <a:lstStyle/>
          <a:p>
            <a:r>
              <a:rPr lang="en-US" dirty="0" smtClean="0"/>
              <a:t>Re-evaluate PE architecture</a:t>
            </a:r>
          </a:p>
          <a:p>
            <a:pPr lvl="1"/>
            <a:r>
              <a:rPr lang="en-US" dirty="0" smtClean="0"/>
              <a:t>Divide instructions into classes based on FPGA resources used</a:t>
            </a:r>
          </a:p>
          <a:p>
            <a:pPr lvl="1"/>
            <a:r>
              <a:rPr lang="en-US" dirty="0" smtClean="0"/>
              <a:t>Group logic of each instruction class into an Instruction Unit</a:t>
            </a:r>
          </a:p>
          <a:p>
            <a:pPr marL="457200" lvl="1" indent="0">
              <a:buNone/>
            </a:pPr>
            <a:endParaRPr lang="en-US" dirty="0" smtClean="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245" t="5096" r="4896" b="5251"/>
          <a:stretch/>
        </p:blipFill>
        <p:spPr>
          <a:xfrm>
            <a:off x="2286000" y="4132385"/>
            <a:ext cx="4519246" cy="2268415"/>
          </a:xfrm>
          <a:prstGeom prst="rect">
            <a:avLst/>
          </a:prstGeom>
        </p:spPr>
      </p:pic>
    </p:spTree>
    <p:extLst>
      <p:ext uri="{BB962C8B-B14F-4D97-AF65-F5344CB8AC3E}">
        <p14:creationId xmlns:p14="http://schemas.microsoft.com/office/powerpoint/2010/main" val="27513972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VASILE</a:t>
            </a:r>
            <a:endParaRPr lang="en-US" dirty="0"/>
          </a:p>
        </p:txBody>
      </p:sp>
      <p:sp>
        <p:nvSpPr>
          <p:cNvPr id="3" name="Content Placeholder 2"/>
          <p:cNvSpPr>
            <a:spLocks noGrp="1"/>
          </p:cNvSpPr>
          <p:nvPr>
            <p:ph idx="1"/>
          </p:nvPr>
        </p:nvSpPr>
        <p:spPr>
          <a:xfrm>
            <a:off x="457200" y="1600200"/>
            <a:ext cx="8229600" cy="4343399"/>
          </a:xfrm>
        </p:spPr>
        <p:txBody>
          <a:bodyPr/>
          <a:lstStyle/>
          <a:p>
            <a:r>
              <a:rPr lang="en-US" dirty="0" smtClean="0"/>
              <a:t>Re-evaluate PE architecture</a:t>
            </a:r>
          </a:p>
          <a:p>
            <a:pPr lvl="1"/>
            <a:r>
              <a:rPr lang="en-US" dirty="0" smtClean="0"/>
              <a:t>Divide instructions into classes based on FPGA resources used</a:t>
            </a:r>
          </a:p>
          <a:p>
            <a:pPr lvl="1"/>
            <a:r>
              <a:rPr lang="en-US" dirty="0" smtClean="0"/>
              <a:t>Group logic of each instruction class into an Instruction Unit</a:t>
            </a:r>
          </a:p>
          <a:p>
            <a:pPr lvl="1"/>
            <a:r>
              <a:rPr lang="en-US" dirty="0" smtClean="0"/>
              <a:t>Add a clock switching unit</a:t>
            </a:r>
          </a:p>
          <a:p>
            <a:pPr lvl="2"/>
            <a:r>
              <a:rPr lang="en-US" dirty="0" smtClean="0"/>
              <a:t>Switching penalty incurred</a:t>
            </a:r>
          </a:p>
          <a:p>
            <a:pPr lvl="1"/>
            <a:endParaRPr lang="en-US" dirty="0" smtClean="0"/>
          </a:p>
          <a:p>
            <a:pPr marL="457200" lvl="1" indent="0">
              <a:buNone/>
            </a:pPr>
            <a:endParaRPr lang="en-US" dirty="0" smtClean="0"/>
          </a:p>
        </p:txBody>
      </p:sp>
    </p:spTree>
    <p:extLst>
      <p:ext uri="{BB962C8B-B14F-4D97-AF65-F5344CB8AC3E}">
        <p14:creationId xmlns:p14="http://schemas.microsoft.com/office/powerpoint/2010/main" val="3359357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1192</Words>
  <Application>Microsoft Office PowerPoint</Application>
  <PresentationFormat>On-screen Show (4:3)</PresentationFormat>
  <Paragraphs>203</Paragraphs>
  <Slides>17</Slides>
  <Notes>13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VASILE: A Reconfigurable Vector Architecture for Instruction Level Frequency Scaling</vt:lpstr>
      <vt:lpstr>Outline</vt:lpstr>
      <vt:lpstr>FPGA Vector Processors: Introduction</vt:lpstr>
      <vt:lpstr>FPGA Vector Processors: The Problem Statement</vt:lpstr>
      <vt:lpstr>FPGA Vector Processors: The Problem Statement</vt:lpstr>
      <vt:lpstr>VASILE: Vector Architecture for Scaling at Instruction LEvel</vt:lpstr>
      <vt:lpstr>VASILE</vt:lpstr>
      <vt:lpstr>VASILE</vt:lpstr>
      <vt:lpstr>VASILE</vt:lpstr>
      <vt:lpstr>VASILE</vt:lpstr>
      <vt:lpstr>VASILE</vt:lpstr>
      <vt:lpstr>Evaluation</vt:lpstr>
      <vt:lpstr>Evaluation</vt:lpstr>
      <vt:lpstr>Evaluation</vt:lpstr>
      <vt:lpstr>Evaluation</vt:lpstr>
      <vt:lpstr>Conclusion</vt:lpstr>
      <vt:lpstr>Thank You Q &amp; 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VASILE: A Reconfigurable Vector Architecture for Instruction Level Frequency Scaling</dc:title>
  <dc:creator>Lucian</dc:creator>
  <cp:lastModifiedBy>Lucian</cp:lastModifiedBy>
  <cp:revision>29</cp:revision>
  <dcterms:created xsi:type="dcterms:W3CDTF">2013-06-19T17:26:35Z</dcterms:created>
  <dcterms:modified xsi:type="dcterms:W3CDTF">2013-06-19T21:12:37Z</dcterms:modified>
</cp:coreProperties>
</file>