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</p:sldIdLst>
  <p:sldSz cy="5143500" cx="9144000"/>
  <p:notesSz cx="6858000" cy="9144000"/>
  <p:embeddedFontLst>
    <p:embeddedFont>
      <p:font typeface="Nunito"/>
      <p:regular r:id="rId17"/>
      <p:bold r:id="rId18"/>
      <p:italic r:id="rId19"/>
      <p:boldItalic r:id="rId2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Nunito-boldItalic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font" Target="fonts/Nunito-regular.fntdata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font" Target="fonts/Nunito-italic.fntdata"/><Relationship Id="rId6" Type="http://schemas.openxmlformats.org/officeDocument/2006/relationships/slide" Target="slides/slide1.xml"/><Relationship Id="rId18" Type="http://schemas.openxmlformats.org/officeDocument/2006/relationships/font" Target="fonts/Nunito-bold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32561d9614a_0_1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Google Shape;191;g32561d9614a_0_1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32561d9614a_0_17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" name="Google Shape;197;g32561d9614a_0_1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32561d9614a_0_1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32561d9614a_0_1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32561d9614a_0_1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32561d9614a_0_1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32561d9614a_0_1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32561d9614a_0_1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32561d9614a_0_1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32561d9614a_0_1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32561d9614a_0_1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g32561d9614a_0_1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32561d9614a_0_1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" name="Google Shape;166;g32561d9614a_0_1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32561d9614a_0_15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" name="Google Shape;175;g32561d9614a_0_1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32561d9614a_0_1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Google Shape;182;g32561d9614a_0_1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accent6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/>
          <p:nvPr/>
        </p:nvSpPr>
        <p:spPr>
          <a:xfrm rot="10800000">
            <a:off x="5058905" y="0"/>
            <a:ext cx="4085100" cy="20526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" name="Google Shape;13;p2"/>
          <p:cNvSpPr/>
          <p:nvPr/>
        </p:nvSpPr>
        <p:spPr>
          <a:xfrm>
            <a:off x="20327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4" name="Google Shape;14;p2"/>
          <p:cNvGrpSpPr/>
          <p:nvPr/>
        </p:nvGrpSpPr>
        <p:grpSpPr>
          <a:xfrm>
            <a:off x="255200" y="592"/>
            <a:ext cx="2250363" cy="1044300"/>
            <a:chOff x="255200" y="592"/>
            <a:chExt cx="2250363" cy="1044300"/>
          </a:xfrm>
        </p:grpSpPr>
        <p:sp>
          <p:nvSpPr>
            <p:cNvPr id="15" name="Google Shape;15;p2"/>
            <p:cNvSpPr/>
            <p:nvPr/>
          </p:nvSpPr>
          <p:spPr>
            <a:xfrm>
              <a:off x="764063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509632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255200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8" name="Google Shape;18;p2"/>
          <p:cNvGrpSpPr/>
          <p:nvPr/>
        </p:nvGrpSpPr>
        <p:grpSpPr>
          <a:xfrm>
            <a:off x="905395" y="592"/>
            <a:ext cx="2250363" cy="1044300"/>
            <a:chOff x="905395" y="592"/>
            <a:chExt cx="2250363" cy="1044300"/>
          </a:xfrm>
        </p:grpSpPr>
        <p:sp>
          <p:nvSpPr>
            <p:cNvPr id="19" name="Google Shape;19;p2"/>
            <p:cNvSpPr/>
            <p:nvPr/>
          </p:nvSpPr>
          <p:spPr>
            <a:xfrm>
              <a:off x="1414258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1159826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905395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2" name="Google Shape;22;p2"/>
          <p:cNvGrpSpPr/>
          <p:nvPr/>
        </p:nvGrpSpPr>
        <p:grpSpPr>
          <a:xfrm>
            <a:off x="7057468" y="5088"/>
            <a:ext cx="1851282" cy="752108"/>
            <a:chOff x="6917201" y="0"/>
            <a:chExt cx="2227777" cy="863400"/>
          </a:xfrm>
        </p:grpSpPr>
        <p:sp>
          <p:nvSpPr>
            <p:cNvPr id="23" name="Google Shape;23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6" name="Google Shape;26;p2"/>
          <p:cNvGrpSpPr/>
          <p:nvPr/>
        </p:nvGrpSpPr>
        <p:grpSpPr>
          <a:xfrm>
            <a:off x="6553032" y="4217852"/>
            <a:ext cx="2389068" cy="925737"/>
            <a:chOff x="6917201" y="0"/>
            <a:chExt cx="2227777" cy="863400"/>
          </a:xfrm>
        </p:grpSpPr>
        <p:sp>
          <p:nvSpPr>
            <p:cNvPr id="27" name="Google Shape;27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0" name="Google Shape;30;p2"/>
          <p:cNvGrpSpPr/>
          <p:nvPr/>
        </p:nvGrpSpPr>
        <p:grpSpPr>
          <a:xfrm>
            <a:off x="199149" y="4055652"/>
            <a:ext cx="2795414" cy="1083308"/>
            <a:chOff x="6917201" y="0"/>
            <a:chExt cx="2227777" cy="863400"/>
          </a:xfrm>
        </p:grpSpPr>
        <p:sp>
          <p:nvSpPr>
            <p:cNvPr id="31" name="Google Shape;31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4" name="Google Shape;34;p2"/>
          <p:cNvSpPr txBox="1"/>
          <p:nvPr>
            <p:ph type="ctrTitle"/>
          </p:nvPr>
        </p:nvSpPr>
        <p:spPr>
          <a:xfrm>
            <a:off x="1858703" y="1822833"/>
            <a:ext cx="5361300" cy="144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35" name="Google Shape;35;p2"/>
          <p:cNvSpPr txBox="1"/>
          <p:nvPr>
            <p:ph idx="1" type="subTitle"/>
          </p:nvPr>
        </p:nvSpPr>
        <p:spPr>
          <a:xfrm>
            <a:off x="1858700" y="3413158"/>
            <a:ext cx="5361300" cy="52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6" name="Google Shape;36;p2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accent3"/>
        </a:solidFill>
      </p:bgPr>
    </p:bg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1"/>
          <p:cNvSpPr/>
          <p:nvPr/>
        </p:nvSpPr>
        <p:spPr>
          <a:xfrm flipH="1">
            <a:off x="5569200" y="2834075"/>
            <a:ext cx="3574800" cy="23094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1" name="Google Shape;111;p11"/>
          <p:cNvGrpSpPr/>
          <p:nvPr/>
        </p:nvGrpSpPr>
        <p:grpSpPr>
          <a:xfrm>
            <a:off x="5959222" y="4119576"/>
            <a:ext cx="2520952" cy="1024165"/>
            <a:chOff x="6917201" y="0"/>
            <a:chExt cx="2227777" cy="863400"/>
          </a:xfrm>
        </p:grpSpPr>
        <p:sp>
          <p:nvSpPr>
            <p:cNvPr id="112" name="Google Shape;112;p1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" name="Google Shape;113;p1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11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15" name="Google Shape;115;p11"/>
          <p:cNvGrpSpPr/>
          <p:nvPr/>
        </p:nvGrpSpPr>
        <p:grpSpPr>
          <a:xfrm>
            <a:off x="199149" y="2"/>
            <a:ext cx="2795414" cy="1083308"/>
            <a:chOff x="6917201" y="0"/>
            <a:chExt cx="2227777" cy="863400"/>
          </a:xfrm>
        </p:grpSpPr>
        <p:sp>
          <p:nvSpPr>
            <p:cNvPr id="116" name="Google Shape;116;p1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1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Google Shape;118;p11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19" name="Google Shape;119;p11"/>
          <p:cNvSpPr txBox="1"/>
          <p:nvPr>
            <p:ph hasCustomPrompt="1" type="title"/>
          </p:nvPr>
        </p:nvSpPr>
        <p:spPr>
          <a:xfrm>
            <a:off x="1385850" y="1383850"/>
            <a:ext cx="6372300" cy="1379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20" name="Google Shape;120;p11"/>
          <p:cNvSpPr txBox="1"/>
          <p:nvPr>
            <p:ph idx="1" type="body"/>
          </p:nvPr>
        </p:nvSpPr>
        <p:spPr>
          <a:xfrm>
            <a:off x="1385850" y="2863850"/>
            <a:ext cx="6372300" cy="64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algn="ctr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ctr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ctr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21" name="Google Shape;121;p11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2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accent3"/>
        </a:solidFill>
      </p:bgPr>
    </p:bg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3"/>
          <p:cNvSpPr/>
          <p:nvPr/>
        </p:nvSpPr>
        <p:spPr>
          <a:xfrm flipH="1">
            <a:off x="4757100" y="2309400"/>
            <a:ext cx="4386900" cy="28341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9" name="Google Shape;39;p3"/>
          <p:cNvGrpSpPr/>
          <p:nvPr/>
        </p:nvGrpSpPr>
        <p:grpSpPr>
          <a:xfrm>
            <a:off x="5594191" y="3961115"/>
            <a:ext cx="2910145" cy="1182340"/>
            <a:chOff x="6917201" y="0"/>
            <a:chExt cx="2227777" cy="863400"/>
          </a:xfrm>
        </p:grpSpPr>
        <p:sp>
          <p:nvSpPr>
            <p:cNvPr id="40" name="Google Shape;40;p3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" name="Google Shape;41;p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" name="Google Shape;42;p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3" name="Google Shape;43;p3"/>
          <p:cNvGrpSpPr/>
          <p:nvPr/>
        </p:nvGrpSpPr>
        <p:grpSpPr>
          <a:xfrm>
            <a:off x="199149" y="2"/>
            <a:ext cx="2795414" cy="1083308"/>
            <a:chOff x="6917201" y="0"/>
            <a:chExt cx="2227777" cy="863400"/>
          </a:xfrm>
        </p:grpSpPr>
        <p:sp>
          <p:nvSpPr>
            <p:cNvPr id="44" name="Google Shape;44;p3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" name="Google Shape;45;p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" name="Google Shape;46;p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7" name="Google Shape;47;p3"/>
          <p:cNvSpPr txBox="1"/>
          <p:nvPr>
            <p:ph type="title"/>
          </p:nvPr>
        </p:nvSpPr>
        <p:spPr>
          <a:xfrm>
            <a:off x="1888684" y="1746100"/>
            <a:ext cx="53775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8" name="Google Shape;48;p3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bg>
      <p:bgPr>
        <a:solidFill>
          <a:schemeClr val="dk2"/>
        </a:solidFill>
      </p:bgPr>
    </p:bg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4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" name="Google Shape;51;p4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p4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" name="Google Shape;53;p4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54" name="Google Shape;54;p4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5" name="Google Shape;55;p4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bg>
      <p:bgPr>
        <a:solidFill>
          <a:schemeClr val="dk2"/>
        </a:solid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5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5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" name="Google Shape;59;p5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" name="Google Shape;60;p5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61" name="Google Shape;61;p5"/>
          <p:cNvSpPr txBox="1"/>
          <p:nvPr>
            <p:ph idx="1" type="body"/>
          </p:nvPr>
        </p:nvSpPr>
        <p:spPr>
          <a:xfrm>
            <a:off x="819150" y="1990725"/>
            <a:ext cx="36861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2" name="Google Shape;62;p5"/>
          <p:cNvSpPr txBox="1"/>
          <p:nvPr>
            <p:ph idx="2" type="body"/>
          </p:nvPr>
        </p:nvSpPr>
        <p:spPr>
          <a:xfrm>
            <a:off x="4638675" y="1990725"/>
            <a:ext cx="36861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3" name="Google Shape;63;p5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bg>
      <p:bgPr>
        <a:solidFill>
          <a:schemeClr val="dk2"/>
        </a:solid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6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p6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p6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6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69" name="Google Shape;69;p6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bg>
      <p:bgPr>
        <a:solidFill>
          <a:schemeClr val="accent3"/>
        </a:solidFill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7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p7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p7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" name="Google Shape;74;p7"/>
          <p:cNvSpPr txBox="1"/>
          <p:nvPr>
            <p:ph type="title"/>
          </p:nvPr>
        </p:nvSpPr>
        <p:spPr>
          <a:xfrm>
            <a:off x="819150" y="845600"/>
            <a:ext cx="3709200" cy="138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75" name="Google Shape;75;p7"/>
          <p:cNvSpPr txBox="1"/>
          <p:nvPr>
            <p:ph idx="1" type="body"/>
          </p:nvPr>
        </p:nvSpPr>
        <p:spPr>
          <a:xfrm>
            <a:off x="830700" y="2319050"/>
            <a:ext cx="3709200" cy="211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76" name="Google Shape;76;p7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1"/>
        </a:solidFill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8"/>
          <p:cNvSpPr/>
          <p:nvPr/>
        </p:nvSpPr>
        <p:spPr>
          <a:xfrm>
            <a:off x="0" y="2823144"/>
            <a:ext cx="7369200" cy="2316900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Google Shape;79;p8"/>
          <p:cNvSpPr/>
          <p:nvPr/>
        </p:nvSpPr>
        <p:spPr>
          <a:xfrm flipH="1">
            <a:off x="3583210" y="1554113"/>
            <a:ext cx="5560500" cy="35895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0" name="Google Shape;80;p8"/>
          <p:cNvGrpSpPr/>
          <p:nvPr/>
        </p:nvGrpSpPr>
        <p:grpSpPr>
          <a:xfrm>
            <a:off x="255991" y="-118"/>
            <a:ext cx="2251347" cy="1043408"/>
            <a:chOff x="3961956" y="4383950"/>
            <a:chExt cx="1160548" cy="548700"/>
          </a:xfrm>
        </p:grpSpPr>
        <p:sp>
          <p:nvSpPr>
            <p:cNvPr id="81" name="Google Shape;81;p8"/>
            <p:cNvSpPr/>
            <p:nvPr/>
          </p:nvSpPr>
          <p:spPr>
            <a:xfrm>
              <a:off x="4224904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" name="Google Shape;82;p8"/>
            <p:cNvSpPr/>
            <p:nvPr/>
          </p:nvSpPr>
          <p:spPr>
            <a:xfrm>
              <a:off x="4093430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" name="Google Shape;83;p8"/>
            <p:cNvSpPr/>
            <p:nvPr/>
          </p:nvSpPr>
          <p:spPr>
            <a:xfrm>
              <a:off x="3961956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4" name="Google Shape;84;p8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5" name="Google Shape;85;p8"/>
          <p:cNvGrpSpPr/>
          <p:nvPr/>
        </p:nvGrpSpPr>
        <p:grpSpPr>
          <a:xfrm>
            <a:off x="34934" y="4522125"/>
            <a:ext cx="1593306" cy="617072"/>
            <a:chOff x="6917201" y="0"/>
            <a:chExt cx="2227777" cy="863400"/>
          </a:xfrm>
        </p:grpSpPr>
        <p:sp>
          <p:nvSpPr>
            <p:cNvPr id="86" name="Google Shape;86;p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" name="Google Shape;88;p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89" name="Google Shape;89;p8"/>
          <p:cNvGrpSpPr/>
          <p:nvPr/>
        </p:nvGrpSpPr>
        <p:grpSpPr>
          <a:xfrm>
            <a:off x="5886353" y="1243"/>
            <a:ext cx="3257455" cy="1261514"/>
            <a:chOff x="6917201" y="0"/>
            <a:chExt cx="2227777" cy="863400"/>
          </a:xfrm>
        </p:grpSpPr>
        <p:sp>
          <p:nvSpPr>
            <p:cNvPr id="90" name="Google Shape;90;p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" name="Google Shape;91;p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" name="Google Shape;92;p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3" name="Google Shape;93;p8"/>
          <p:cNvSpPr txBox="1"/>
          <p:nvPr>
            <p:ph type="title"/>
          </p:nvPr>
        </p:nvSpPr>
        <p:spPr>
          <a:xfrm>
            <a:off x="1393929" y="1301146"/>
            <a:ext cx="6366900" cy="2539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/>
        </p:txBody>
      </p:sp>
      <p:sp>
        <p:nvSpPr>
          <p:cNvPr id="94" name="Google Shape;94;p8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bg>
      <p:bgPr>
        <a:solidFill>
          <a:schemeClr val="dk2"/>
        </a:solidFill>
      </p:bgPr>
    </p:bg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9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9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9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9"/>
          <p:cNvSpPr txBox="1"/>
          <p:nvPr>
            <p:ph type="title"/>
          </p:nvPr>
        </p:nvSpPr>
        <p:spPr>
          <a:xfrm>
            <a:off x="819150" y="845600"/>
            <a:ext cx="6424200" cy="70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00" name="Google Shape;100;p9"/>
          <p:cNvSpPr txBox="1"/>
          <p:nvPr>
            <p:ph idx="1" type="subTitle"/>
          </p:nvPr>
        </p:nvSpPr>
        <p:spPr>
          <a:xfrm>
            <a:off x="819150" y="1550700"/>
            <a:ext cx="58599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1" name="Google Shape;101;p9"/>
          <p:cNvSpPr txBox="1"/>
          <p:nvPr>
            <p:ph idx="2" type="body"/>
          </p:nvPr>
        </p:nvSpPr>
        <p:spPr>
          <a:xfrm>
            <a:off x="819150" y="2467050"/>
            <a:ext cx="5859900" cy="209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02" name="Google Shape;102;p9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bg>
      <p:bgPr>
        <a:solidFill>
          <a:schemeClr val="accent1"/>
        </a:solidFill>
      </p:bgPr>
    </p:bg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0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10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10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10"/>
          <p:cNvSpPr txBox="1"/>
          <p:nvPr>
            <p:ph idx="1" type="body"/>
          </p:nvPr>
        </p:nvSpPr>
        <p:spPr>
          <a:xfrm>
            <a:off x="328025" y="4163500"/>
            <a:ext cx="7415100" cy="605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08" name="Google Shape;108;p10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o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hift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39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Calibri"/>
              <a:buChar char="●"/>
              <a:defRPr sz="13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984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984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984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984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984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984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984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984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o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Relationship Id="rId4" Type="http://schemas.openxmlformats.org/officeDocument/2006/relationships/image" Target="../media/image10.png"/><Relationship Id="rId5" Type="http://schemas.openxmlformats.org/officeDocument/2006/relationships/image" Target="../media/image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9.png"/><Relationship Id="rId4" Type="http://schemas.openxmlformats.org/officeDocument/2006/relationships/image" Target="../media/image1.png"/><Relationship Id="rId5" Type="http://schemas.openxmlformats.org/officeDocument/2006/relationships/image" Target="../media/image7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8.png"/><Relationship Id="rId4" Type="http://schemas.openxmlformats.org/officeDocument/2006/relationships/image" Target="../media/image2.png"/><Relationship Id="rId5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3"/>
          <p:cNvSpPr txBox="1"/>
          <p:nvPr>
            <p:ph type="ctrTitle"/>
          </p:nvPr>
        </p:nvSpPr>
        <p:spPr>
          <a:xfrm>
            <a:off x="1858703" y="1822833"/>
            <a:ext cx="5361300" cy="144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o"/>
              <a:t>Factorizarea LU</a:t>
            </a:r>
            <a:endParaRPr/>
          </a:p>
        </p:txBody>
      </p:sp>
      <p:sp>
        <p:nvSpPr>
          <p:cNvPr id="129" name="Google Shape;129;p13"/>
          <p:cNvSpPr txBox="1"/>
          <p:nvPr>
            <p:ph idx="1" type="subTitle"/>
          </p:nvPr>
        </p:nvSpPr>
        <p:spPr>
          <a:xfrm>
            <a:off x="1858700" y="3413158"/>
            <a:ext cx="5361300" cy="52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85000" lnSpcReduction="2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o"/>
              <a:t>Negru Mihai 343C1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o"/>
              <a:t>Ilinca Sebastian 341C1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22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o"/>
              <a:t>Concluzie</a:t>
            </a:r>
            <a:endParaRPr/>
          </a:p>
        </p:txBody>
      </p:sp>
      <p:sp>
        <p:nvSpPr>
          <p:cNvPr id="194" name="Google Shape;194;p22"/>
          <p:cNvSpPr txBox="1"/>
          <p:nvPr>
            <p:ph idx="1" type="body"/>
          </p:nvPr>
        </p:nvSpPr>
        <p:spPr>
          <a:xfrm>
            <a:off x="819150" y="1572325"/>
            <a:ext cx="7505700" cy="2967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ro"/>
              <a:t>În urma explorării testelor s-a observat că metoda de </a:t>
            </a:r>
            <a:r>
              <a:rPr b="1" lang="ro"/>
              <a:t>MPI</a:t>
            </a:r>
            <a:r>
              <a:rPr lang="ro"/>
              <a:t>, nu a funcționat din cauza traficului intensiv între workeri și master.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ro"/>
              <a:t>Deși varianta de pthreads și openmp au aceiași arhitectură și aceeași împărțire a spațiului de lucru, openmp a adus un speedup mai consistent și mai mare decât varianta de pthreads, astfel pentru acest algoritm rutina de openmp este mai bine implementată decât implementarea specifică cu pthreads.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ro"/>
              <a:t>În urma testărilor a câte </a:t>
            </a:r>
            <a:r>
              <a:rPr b="1" lang="ro"/>
              <a:t>20</a:t>
            </a:r>
            <a:r>
              <a:rPr lang="ro"/>
              <a:t> de core-uri pentru openmp și pthreads se observă o apropiere asimptotică inferioară, însă luând în considerarea dimensiunile matricilor pentru testare, asimptota nu a fost atinsă.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ro"/>
              <a:t>Astfel luând în considerarea speedup-ul pentru pthreads și openmp de (</a:t>
            </a:r>
            <a:r>
              <a:rPr b="1" lang="ro"/>
              <a:t>8 - 8.5</a:t>
            </a:r>
            <a:r>
              <a:rPr lang="ro"/>
              <a:t>) paralelizarea a adus un plus valoarea algoritmului sperial.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ro"/>
              <a:t>Toate testele au fost rulate pe coada de </a:t>
            </a:r>
            <a:r>
              <a:rPr b="1" lang="ro"/>
              <a:t>haswell</a:t>
            </a:r>
            <a:r>
              <a:rPr lang="ro"/>
              <a:t>.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23"/>
          <p:cNvSpPr txBox="1"/>
          <p:nvPr>
            <p:ph type="title"/>
          </p:nvPr>
        </p:nvSpPr>
        <p:spPr>
          <a:xfrm>
            <a:off x="1888684" y="1746100"/>
            <a:ext cx="53775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o"/>
              <a:t>Mulțumim!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4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o"/>
              <a:t>Descriere algoritm</a:t>
            </a:r>
            <a:endParaRPr/>
          </a:p>
        </p:txBody>
      </p:sp>
      <p:sp>
        <p:nvSpPr>
          <p:cNvPr id="135" name="Google Shape;135;p14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ro"/>
              <a:t>Descompune o matrice pătratică (A) în două matrici triunghiulare superior (U) și inferior (L).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ro"/>
              <a:t>Matricile L și U se construiesc simulatan, parcurgând matricea A.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ro"/>
              <a:t>Ulterior matricile triunghiulare sunt folosite pentru rezolvarea sistemelor de ecuații.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ro"/>
              <a:t>În metodele numerice descompunerea LU se folosește pentru metoda lui Newton (metoda tangentei) și pentru analiza rețelelor electrice (Kirchoff)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ro"/>
              <a:t>Complexitatea spațială al algoritmului este de </a:t>
            </a:r>
            <a:r>
              <a:rPr b="1" lang="ro"/>
              <a:t>O(N^2).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ro"/>
              <a:t>Complexitatea temporală al algoritmului este de </a:t>
            </a:r>
            <a:r>
              <a:rPr b="1" lang="ro"/>
              <a:t>O(N^3)</a:t>
            </a:r>
            <a:r>
              <a:rPr lang="ro"/>
              <a:t>.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5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o"/>
              <a:t>LU Serial</a:t>
            </a:r>
            <a:endParaRPr/>
          </a:p>
        </p:txBody>
      </p:sp>
      <p:sp>
        <p:nvSpPr>
          <p:cNvPr id="141" name="Google Shape;141;p15"/>
          <p:cNvSpPr txBox="1"/>
          <p:nvPr>
            <p:ph idx="1" type="body"/>
          </p:nvPr>
        </p:nvSpPr>
        <p:spPr>
          <a:xfrm>
            <a:off x="819150" y="1990725"/>
            <a:ext cx="29400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ro"/>
              <a:t>Complexitatea temporală </a:t>
            </a:r>
            <a:r>
              <a:rPr b="1" lang="ro"/>
              <a:t>O(N^3)</a:t>
            </a:r>
            <a:r>
              <a:rPr lang="ro"/>
              <a:t>, se va paraleliza doar bucla interioară astfel ajunge la o complexitate teoretică de </a:t>
            </a:r>
            <a:r>
              <a:rPr b="1" lang="ro"/>
              <a:t>O(N * N^2 / P)</a:t>
            </a:r>
            <a:r>
              <a:rPr lang="ro"/>
              <a:t>.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ro"/>
              <a:t>Pentru testele de dimensiune 2500 s-a obținut un rezultat de </a:t>
            </a:r>
            <a:r>
              <a:rPr b="1" lang="ro"/>
              <a:t>27194742</a:t>
            </a:r>
            <a:r>
              <a:rPr lang="ro"/>
              <a:t> us.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ro"/>
              <a:t>Pentru testele de dimensiune 5000 s-a obținut un rezultat de </a:t>
            </a:r>
            <a:r>
              <a:rPr b="1" lang="ro"/>
              <a:t>194177345</a:t>
            </a:r>
            <a:r>
              <a:rPr lang="ro"/>
              <a:t> us.</a:t>
            </a:r>
            <a:endParaRPr/>
          </a:p>
        </p:txBody>
      </p:sp>
      <p:pic>
        <p:nvPicPr>
          <p:cNvPr id="142" name="Google Shape;142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59150" y="1521325"/>
            <a:ext cx="5147350" cy="3116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16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o"/>
              <a:t>LU Pthreads</a:t>
            </a:r>
            <a:endParaRPr/>
          </a:p>
        </p:txBody>
      </p:sp>
      <p:sp>
        <p:nvSpPr>
          <p:cNvPr id="148" name="Google Shape;148;p16"/>
          <p:cNvSpPr txBox="1"/>
          <p:nvPr>
            <p:ph idx="1" type="body"/>
          </p:nvPr>
        </p:nvSpPr>
        <p:spPr>
          <a:xfrm>
            <a:off x="591800" y="1500750"/>
            <a:ext cx="4139400" cy="328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ro"/>
              <a:t>Cu mențiunea de mai sus pentru un număr de thread-uri folosit </a:t>
            </a:r>
            <a:r>
              <a:rPr b="1" lang="ro"/>
              <a:t>P</a:t>
            </a:r>
            <a:r>
              <a:rPr lang="ro"/>
              <a:t>, se vor porni în </a:t>
            </a:r>
            <a:r>
              <a:rPr b="1" lang="ro"/>
              <a:t>N </a:t>
            </a:r>
            <a:r>
              <a:rPr lang="ro"/>
              <a:t>etape, </a:t>
            </a:r>
            <a:r>
              <a:rPr b="1" lang="ro"/>
              <a:t>N * P</a:t>
            </a:r>
            <a:r>
              <a:rPr lang="ro"/>
              <a:t> thread-uri (numiți workeri).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ro"/>
              <a:t>Spațiul de lucru al thread-urilor per etapă este intervalul [k + 1; N]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ro"/>
              <a:t>Dat fiind faptul că nu există comunicare între thread-uri și nici posibilitatea unui data race, se va face o împărțire statică a spațiului de lucru.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ro"/>
              <a:t>Thread-ul cu index-ul </a:t>
            </a:r>
            <a:r>
              <a:rPr b="1" lang="ro"/>
              <a:t>i</a:t>
            </a:r>
            <a:r>
              <a:rPr lang="ro"/>
              <a:t>, va avea ca spațiu de lucru intervalul</a:t>
            </a:r>
            <a:br>
              <a:rPr lang="ro"/>
            </a:br>
            <a:r>
              <a:rPr lang="ro"/>
              <a:t>[k + 1 + </a:t>
            </a:r>
            <a:r>
              <a:rPr b="1" lang="ro"/>
              <a:t>i</a:t>
            </a:r>
            <a:r>
              <a:rPr lang="ro"/>
              <a:t>(N - (k + 1) / P); </a:t>
            </a:r>
            <a:r>
              <a:rPr lang="ro"/>
              <a:t>k + 1 + </a:t>
            </a:r>
            <a:r>
              <a:rPr b="1" lang="ro"/>
              <a:t>(i + 1)</a:t>
            </a:r>
            <a:r>
              <a:rPr lang="ro"/>
              <a:t>(N - (k + 1) / P))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ro"/>
              <a:t>În caz că numărul </a:t>
            </a:r>
            <a:r>
              <a:rPr b="1" lang="ro"/>
              <a:t>P</a:t>
            </a:r>
            <a:r>
              <a:rPr lang="ro"/>
              <a:t> nu este un divizor al lui </a:t>
            </a:r>
            <a:r>
              <a:rPr b="1" lang="ro"/>
              <a:t>N</a:t>
            </a:r>
            <a:r>
              <a:rPr lang="ro"/>
              <a:t>, ultimul thread, va prelucra cu </a:t>
            </a:r>
            <a:r>
              <a:rPr b="1" lang="ro"/>
              <a:t>(N - (k + 1)) % P</a:t>
            </a:r>
            <a:r>
              <a:rPr lang="ro"/>
              <a:t>, mai multe elemente</a:t>
            </a:r>
            <a:endParaRPr/>
          </a:p>
        </p:txBody>
      </p:sp>
      <p:pic>
        <p:nvPicPr>
          <p:cNvPr id="149" name="Google Shape;149;p16"/>
          <p:cNvPicPr preferRelativeResize="0"/>
          <p:nvPr/>
        </p:nvPicPr>
        <p:blipFill rotWithShape="1">
          <a:blip r:embed="rId3">
            <a:alphaModFix/>
          </a:blip>
          <a:srcRect b="3540" l="0" r="3540" t="0"/>
          <a:stretch/>
        </p:blipFill>
        <p:spPr>
          <a:xfrm>
            <a:off x="4651075" y="1737900"/>
            <a:ext cx="4108000" cy="254824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17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o"/>
              <a:t>LU Pthreads</a:t>
            </a:r>
            <a:endParaRPr/>
          </a:p>
        </p:txBody>
      </p:sp>
      <p:pic>
        <p:nvPicPr>
          <p:cNvPr id="155" name="Google Shape;155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28400" y="2591525"/>
            <a:ext cx="3571475" cy="2181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6" name="Google Shape;156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34975" y="2591525"/>
            <a:ext cx="3589840" cy="2181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7" name="Google Shape;157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934975" y="278875"/>
            <a:ext cx="3636608" cy="21819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18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o"/>
              <a:t>LU MPI</a:t>
            </a:r>
            <a:endParaRPr/>
          </a:p>
        </p:txBody>
      </p:sp>
      <p:sp>
        <p:nvSpPr>
          <p:cNvPr id="163" name="Google Shape;163;p18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ro"/>
              <a:t>Arhitectura folosită pentru implementarea MPI </a:t>
            </a:r>
            <a:r>
              <a:rPr b="1" lang="ro"/>
              <a:t>Boss-Worker</a:t>
            </a:r>
            <a:r>
              <a:rPr lang="ro"/>
              <a:t>.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ro"/>
              <a:t>Se folosește </a:t>
            </a:r>
            <a:r>
              <a:rPr lang="ro"/>
              <a:t>aceeași</a:t>
            </a:r>
            <a:r>
              <a:rPr lang="ro"/>
              <a:t> metodologie de împărțire a spațiului de lucru ca la pthreads.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ro"/>
              <a:t>Fiecare worker calculează subproblema (din factorizarea LU) și comunică rezulatul către </a:t>
            </a:r>
            <a:r>
              <a:rPr b="1" lang="ro"/>
              <a:t>master</a:t>
            </a:r>
            <a:r>
              <a:rPr lang="ro"/>
              <a:t>.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ro"/>
              <a:t>Comunicarea dintre master și workeri are loc prin proceduri de MPI asincrone.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19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o"/>
              <a:t>LU MPI</a:t>
            </a:r>
            <a:endParaRPr/>
          </a:p>
        </p:txBody>
      </p:sp>
      <p:sp>
        <p:nvSpPr>
          <p:cNvPr id="169" name="Google Shape;169;p19"/>
          <p:cNvSpPr txBox="1"/>
          <p:nvPr>
            <p:ph idx="1" type="body"/>
          </p:nvPr>
        </p:nvSpPr>
        <p:spPr>
          <a:xfrm>
            <a:off x="448200" y="2233775"/>
            <a:ext cx="41238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ro"/>
              <a:t>În general observăm că nu avem un speedup mai mare decât 1, ceea ce sugerează că timpul algoritmului de MPI durează mai mult decât cel serial.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ro"/>
              <a:t>Din cauza comunicării dintre workeri și master a matricii rezultante prin apelurile de MPI, acest lucru îngreunează sarcina procesării.</a:t>
            </a:r>
            <a:endParaRPr/>
          </a:p>
        </p:txBody>
      </p:sp>
      <p:pic>
        <p:nvPicPr>
          <p:cNvPr id="170" name="Google Shape;170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94053" y="251751"/>
            <a:ext cx="2909722" cy="1770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1" name="Google Shape;171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865125" y="251751"/>
            <a:ext cx="2909722" cy="176855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2" name="Google Shape;172;p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200950" y="2271400"/>
            <a:ext cx="3602826" cy="2167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0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o"/>
              <a:t>LU OpenMP</a:t>
            </a:r>
            <a:endParaRPr/>
          </a:p>
        </p:txBody>
      </p:sp>
      <p:sp>
        <p:nvSpPr>
          <p:cNvPr id="178" name="Google Shape;178;p20"/>
          <p:cNvSpPr txBox="1"/>
          <p:nvPr>
            <p:ph idx="1" type="body"/>
          </p:nvPr>
        </p:nvSpPr>
        <p:spPr>
          <a:xfrm>
            <a:off x="678025" y="1634025"/>
            <a:ext cx="3566400" cy="303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ro"/>
              <a:t>La fel ca și la pthreads </a:t>
            </a:r>
            <a:r>
              <a:rPr lang="ro"/>
              <a:t>a fost folosită o împărțire statică (default) a mediului de lucru paralelizându-se doar bucla interioară al algoritmului.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ro"/>
              <a:t>Datorită faptului că paralelizăm doar bucla interioară algoritmul nu necesită sincronizări (mutex, atomic, etc).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79" name="Google Shape;179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82925" y="845600"/>
            <a:ext cx="4665526" cy="32950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21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o"/>
              <a:t>LU OpenMP</a:t>
            </a:r>
            <a:endParaRPr/>
          </a:p>
        </p:txBody>
      </p:sp>
      <p:sp>
        <p:nvSpPr>
          <p:cNvPr id="185" name="Google Shape;185;p21"/>
          <p:cNvSpPr txBox="1"/>
          <p:nvPr>
            <p:ph idx="1" type="body"/>
          </p:nvPr>
        </p:nvSpPr>
        <p:spPr>
          <a:xfrm>
            <a:off x="642775" y="3496200"/>
            <a:ext cx="3171000" cy="1077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ro"/>
              <a:t>SpeedUp mai mare decât la pthreads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ro"/>
              <a:t>Un speedup mai consistent decât cel de la pthreads.</a:t>
            </a:r>
            <a:endParaRPr/>
          </a:p>
        </p:txBody>
      </p:sp>
      <p:pic>
        <p:nvPicPr>
          <p:cNvPr id="186" name="Google Shape;186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08479" y="766513"/>
            <a:ext cx="2836774" cy="1724231"/>
          </a:xfrm>
          <a:prstGeom prst="rect">
            <a:avLst/>
          </a:prstGeom>
          <a:noFill/>
          <a:ln>
            <a:noFill/>
          </a:ln>
        </p:spPr>
      </p:pic>
      <p:pic>
        <p:nvPicPr>
          <p:cNvPr id="187" name="Google Shape;187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45250" y="766507"/>
            <a:ext cx="2840451" cy="1724231"/>
          </a:xfrm>
          <a:prstGeom prst="rect">
            <a:avLst/>
          </a:prstGeom>
          <a:noFill/>
          <a:ln>
            <a:noFill/>
          </a:ln>
        </p:spPr>
      </p:pic>
      <p:pic>
        <p:nvPicPr>
          <p:cNvPr id="188" name="Google Shape;188;p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393650" y="2641526"/>
            <a:ext cx="3477251" cy="2089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hift">
  <a:themeElements>
    <a:clrScheme name="Shift">
      <a:dk1>
        <a:srgbClr val="FFFFFF"/>
      </a:dk1>
      <a:lt1>
        <a:srgbClr val="AF7B51"/>
      </a:lt1>
      <a:dk2>
        <a:srgbClr val="233A44"/>
      </a:dk2>
      <a:lt2>
        <a:srgbClr val="D9D9D9"/>
      </a:lt2>
      <a:accent1>
        <a:srgbClr val="00796B"/>
      </a:accent1>
      <a:accent2>
        <a:srgbClr val="D9563F"/>
      </a:accent2>
      <a:accent3>
        <a:srgbClr val="C4A15A"/>
      </a:accent3>
      <a:accent4>
        <a:srgbClr val="14F597"/>
      </a:accent4>
      <a:accent5>
        <a:srgbClr val="3D4594"/>
      </a:accent5>
      <a:accent6>
        <a:srgbClr val="163EF5"/>
      </a:accent6>
      <a:hlink>
        <a:srgbClr val="3D4594"/>
      </a:hlink>
      <a:folHlink>
        <a:srgbClr val="3D459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